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7"/>
  </p:notesMasterIdLst>
  <p:sldIdLst>
    <p:sldId id="765" r:id="rId2"/>
    <p:sldId id="787" r:id="rId3"/>
    <p:sldId id="788" r:id="rId4"/>
    <p:sldId id="789" r:id="rId5"/>
    <p:sldId id="766" r:id="rId6"/>
    <p:sldId id="897" r:id="rId7"/>
    <p:sldId id="418" r:id="rId8"/>
    <p:sldId id="933" r:id="rId9"/>
    <p:sldId id="963" r:id="rId10"/>
    <p:sldId id="964" r:id="rId11"/>
    <p:sldId id="966" r:id="rId12"/>
    <p:sldId id="967" r:id="rId13"/>
    <p:sldId id="968" r:id="rId14"/>
    <p:sldId id="860" r:id="rId15"/>
    <p:sldId id="861" r:id="rId16"/>
    <p:sldId id="862" r:id="rId17"/>
    <p:sldId id="863" r:id="rId18"/>
    <p:sldId id="864" r:id="rId19"/>
    <p:sldId id="900" r:id="rId20"/>
    <p:sldId id="490" r:id="rId21"/>
    <p:sldId id="477" r:id="rId22"/>
    <p:sldId id="478" r:id="rId23"/>
    <p:sldId id="479" r:id="rId24"/>
    <p:sldId id="480" r:id="rId25"/>
    <p:sldId id="904" r:id="rId26"/>
    <p:sldId id="482" r:id="rId27"/>
    <p:sldId id="483" r:id="rId28"/>
    <p:sldId id="484" r:id="rId29"/>
    <p:sldId id="485" r:id="rId30"/>
    <p:sldId id="486" r:id="rId31"/>
    <p:sldId id="487" r:id="rId32"/>
    <p:sldId id="488" r:id="rId33"/>
    <p:sldId id="489" r:id="rId34"/>
    <p:sldId id="491" r:id="rId35"/>
    <p:sldId id="481" r:id="rId36"/>
    <p:sldId id="902" r:id="rId37"/>
    <p:sldId id="903" r:id="rId38"/>
    <p:sldId id="522" r:id="rId39"/>
    <p:sldId id="520" r:id="rId40"/>
    <p:sldId id="521" r:id="rId41"/>
    <p:sldId id="822" r:id="rId42"/>
    <p:sldId id="543" r:id="rId43"/>
    <p:sldId id="548" r:id="rId44"/>
    <p:sldId id="549" r:id="rId45"/>
    <p:sldId id="898" r:id="rId46"/>
    <p:sldId id="899" r:id="rId47"/>
    <p:sldId id="550" r:id="rId48"/>
    <p:sldId id="551" r:id="rId49"/>
    <p:sldId id="463" r:id="rId50"/>
    <p:sldId id="464" r:id="rId51"/>
    <p:sldId id="515" r:id="rId52"/>
    <p:sldId id="465" r:id="rId53"/>
    <p:sldId id="466" r:id="rId54"/>
    <p:sldId id="467" r:id="rId55"/>
    <p:sldId id="468" r:id="rId56"/>
    <p:sldId id="517" r:id="rId57"/>
    <p:sldId id="298" r:id="rId58"/>
    <p:sldId id="300" r:id="rId59"/>
    <p:sldId id="343" r:id="rId60"/>
    <p:sldId id="301" r:id="rId61"/>
    <p:sldId id="302" r:id="rId62"/>
    <p:sldId id="786" r:id="rId63"/>
    <p:sldId id="447" r:id="rId64"/>
    <p:sldId id="442" r:id="rId65"/>
    <p:sldId id="443" r:id="rId66"/>
    <p:sldId id="441" r:id="rId67"/>
    <p:sldId id="444" r:id="rId68"/>
    <p:sldId id="445" r:id="rId69"/>
    <p:sldId id="448" r:id="rId70"/>
    <p:sldId id="446" r:id="rId71"/>
    <p:sldId id="383" r:id="rId72"/>
    <p:sldId id="384" r:id="rId73"/>
    <p:sldId id="385" r:id="rId74"/>
    <p:sldId id="454" r:id="rId75"/>
    <p:sldId id="951" r:id="rId76"/>
    <p:sldId id="388" r:id="rId77"/>
    <p:sldId id="389" r:id="rId78"/>
    <p:sldId id="392" r:id="rId79"/>
    <p:sldId id="391" r:id="rId80"/>
    <p:sldId id="390" r:id="rId81"/>
    <p:sldId id="474" r:id="rId82"/>
    <p:sldId id="516" r:id="rId83"/>
    <p:sldId id="393" r:id="rId84"/>
    <p:sldId id="394" r:id="rId85"/>
    <p:sldId id="395" r:id="rId86"/>
    <p:sldId id="396" r:id="rId87"/>
    <p:sldId id="410" r:id="rId88"/>
    <p:sldId id="397" r:id="rId89"/>
    <p:sldId id="518" r:id="rId90"/>
    <p:sldId id="369" r:id="rId91"/>
    <p:sldId id="398" r:id="rId92"/>
    <p:sldId id="427" r:id="rId93"/>
    <p:sldId id="428" r:id="rId94"/>
    <p:sldId id="429" r:id="rId95"/>
    <p:sldId id="430" r:id="rId96"/>
    <p:sldId id="431" r:id="rId97"/>
    <p:sldId id="451" r:id="rId98"/>
    <p:sldId id="452" r:id="rId99"/>
    <p:sldId id="815" r:id="rId100"/>
    <p:sldId id="901" r:id="rId101"/>
    <p:sldId id="974" r:id="rId102"/>
    <p:sldId id="945" r:id="rId103"/>
    <p:sldId id="818" r:id="rId104"/>
    <p:sldId id="819" r:id="rId105"/>
    <p:sldId id="820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89796" autoAdjust="0"/>
  </p:normalViewPr>
  <p:slideViewPr>
    <p:cSldViewPr snapToGrid="0">
      <p:cViewPr varScale="1">
        <p:scale>
          <a:sx n="114" d="100"/>
          <a:sy n="114" d="100"/>
        </p:scale>
        <p:origin x="9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E692C-596D-4CEF-98DA-0216301B171D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E3766-70CA-43FF-B816-41CAA20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lware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otne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 may be relative…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50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(Japanese for "the future", 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未来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lware"/>
              </a:rPr>
              <a:t>malware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turns networked devices running out of date versions of Linux into remotely controlled "bots", that can be used as part of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otnet"/>
              </a:rPr>
              <a:t>botnet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large-scale network attacks. It primarily targets online consumer devices such as remote cameras and home routers. - 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4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http://www.teach-ict.com/as_as_computing/ocr/H047/F451/312/slc_cycle/miniweb/index.htm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7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Lunch sometime between 12:00 - 2:00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7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Ale2006-from-en - Own work, CC BY-SA 3.0, https://commons.wikimedia.org/w/index.php?curid=10583999</a:t>
            </a:r>
          </a:p>
          <a:p>
            <a:r>
              <a:rPr lang="en-US" dirty="0"/>
              <a:t>Blue arrows</a:t>
            </a:r>
            <a:r>
              <a:rPr lang="en-US" baseline="0" dirty="0"/>
              <a:t> indicate SMTP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8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Journaling</a:t>
            </a:r>
            <a:r>
              <a:rPr lang="en-US" baseline="0" dirty="0"/>
              <a:t> file systems create an entry in a journal, before making a change to a disk, allowing for the ability to validate tasks were completed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5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40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6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80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8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5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8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6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9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EF9407A-1513-4E35-BD16-056FD4AFA25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0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jpatalon.cs.edinboro.edu/csci325.001.201720/classfiles/assignment12check.sh" TargetMode="External"/><Relationship Id="rId2" Type="http://schemas.openxmlformats.org/officeDocument/2006/relationships/hyperlink" Target="http://jpatalon.cs.edinboro.edu/csci325.001.201720/Assignment%20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13" Type="http://schemas.openxmlformats.org/officeDocument/2006/relationships/hyperlink" Target="http://0.0.0.1/##.ultrastuff.net" TargetMode="External"/><Relationship Id="rId3" Type="http://schemas.openxmlformats.org/officeDocument/2006/relationships/hyperlink" Target="http://147.64.243.1/##" TargetMode="External"/><Relationship Id="rId7" Type="http://schemas.openxmlformats.org/officeDocument/2006/relationships/hyperlink" Target="http://0.0.0.31/##.megastuff.biz" TargetMode="External"/><Relationship Id="rId12" Type="http://schemas.openxmlformats.org/officeDocument/2006/relationships/hyperlink" Target="http://roundcube./##.megastuff.biz" TargetMode="External"/><Relationship Id="rId2" Type="http://schemas.openxmlformats.org/officeDocument/2006/relationships/hyperlink" Target="http://csci325-1/##.math.cs.edinboro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0.0.0.1/##.megastuff.biz/temp/temp.php" TargetMode="External"/><Relationship Id="rId11" Type="http://schemas.openxmlformats.org/officeDocument/2006/relationships/hyperlink" Target="http://csci325-1/##.math.cs.Edinboro.edu/squirrelmail" TargetMode="External"/><Relationship Id="rId5" Type="http://schemas.openxmlformats.org/officeDocument/2006/relationships/hyperlink" Target="http://147.64.243.1/##/phpmyadmin" TargetMode="External"/><Relationship Id="rId15" Type="http://schemas.openxmlformats.org/officeDocument/2006/relationships/hyperlink" Target="https://csci325-120.math.cs.edinboro.edu/private" TargetMode="External"/><Relationship Id="rId10" Type="http://schemas.openxmlformats.org/officeDocument/2006/relationships/hyperlink" Target="http://csci325-110.cs.edinboro.edu/awstats/awstats.pl?config=localhost.localdomain" TargetMode="External"/><Relationship Id="rId4" Type="http://schemas.openxmlformats.org/officeDocument/2006/relationships/hyperlink" Target="http://csci325-1/##.cs.edinboro.edu/phpmyadmin" TargetMode="External"/><Relationship Id="rId9" Type="http://schemas.openxmlformats.org/officeDocument/2006/relationships/hyperlink" Target="http://0.0.0.1/##.megastuff.biz" TargetMode="External"/><Relationship Id="rId14" Type="http://schemas.openxmlformats.org/officeDocument/2006/relationships/hyperlink" Target="http://0.0.0.31/##.ultrastuff.net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loudping.info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07N1KXOyf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oudflare.com/learning/ddos/dns-amplification-ddos-attack/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jpatalon@cslab100.cs.edinboro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hatismyip.com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YEBfamv-_do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jpatalon.cs.edinboro.edu/csci325.001.201720/classfiles/assignment12check.sh" TargetMode="External"/><Relationship Id="rId2" Type="http://schemas.openxmlformats.org/officeDocument/2006/relationships/hyperlink" Target="http://jpatalon.cs.edinboro.edu/csci325.001.201720/Assignment%20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ECSC 325.200</a:t>
            </a:r>
            <a:br>
              <a:rPr lang="en-US" dirty="0"/>
            </a:br>
            <a:r>
              <a:rPr lang="en-US" sz="5400" dirty="0"/>
              <a:t>Web Server Administration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643714" cy="1668955"/>
          </a:xfrm>
        </p:spPr>
        <p:txBody>
          <a:bodyPr>
            <a:normAutofit/>
          </a:bodyPr>
          <a:lstStyle/>
          <a:p>
            <a:r>
              <a:rPr lang="en-US" dirty="0"/>
              <a:t>Spring 2025 – Week 12-1 – April 1</a:t>
            </a:r>
            <a:r>
              <a:rPr lang="en-US" baseline="30000" dirty="0"/>
              <a:t>st</a:t>
            </a:r>
            <a:r>
              <a:rPr lang="en-US" dirty="0"/>
              <a:t>, 2025</a:t>
            </a:r>
          </a:p>
          <a:p>
            <a:r>
              <a:rPr lang="en-US" dirty="0"/>
              <a:t>Network and File System Reviews, Data Centers</a:t>
            </a:r>
          </a:p>
          <a:p>
            <a:r>
              <a:rPr lang="en-US" dirty="0"/>
              <a:t>Prof. Jason </a:t>
            </a:r>
            <a:r>
              <a:rPr lang="en-US" dirty="0" err="1"/>
              <a:t>Patalon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6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Network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We can further virtualize our network traffic using</a:t>
            </a:r>
            <a:br>
              <a:rPr lang="en-US" dirty="0"/>
            </a:br>
            <a:r>
              <a:rPr lang="en-US" dirty="0"/>
              <a:t>Virtual Local Area Networks (VLANs)</a:t>
            </a:r>
          </a:p>
          <a:p>
            <a:r>
              <a:rPr lang="en-US" dirty="0"/>
              <a:t>While all network traffic flows over the same physical</a:t>
            </a:r>
            <a:br>
              <a:rPr lang="en-US" dirty="0"/>
            </a:br>
            <a:r>
              <a:rPr lang="en-US" dirty="0"/>
              <a:t>links, VLAN traffic over the virtual switch is tagged</a:t>
            </a:r>
            <a:br>
              <a:rPr lang="en-US" dirty="0"/>
            </a:br>
            <a:r>
              <a:rPr lang="en-US" dirty="0"/>
              <a:t>within the infrastructure as a specific network</a:t>
            </a:r>
          </a:p>
          <a:p>
            <a:r>
              <a:rPr lang="en-US" dirty="0"/>
              <a:t>Different switch ports can be set for different VLANs</a:t>
            </a:r>
          </a:p>
          <a:p>
            <a:r>
              <a:rPr lang="en-US" dirty="0"/>
              <a:t>A different logical network using existing physical cables</a:t>
            </a:r>
          </a:p>
          <a:p>
            <a:r>
              <a:rPr lang="en-US" dirty="0"/>
              <a:t>This is virtualization at the interface or guest layer</a:t>
            </a:r>
          </a:p>
          <a:p>
            <a:pPr lvl="1"/>
            <a:r>
              <a:rPr lang="en-US" dirty="0"/>
              <a:t>The guest can optionally do VLAN tagging</a:t>
            </a:r>
          </a:p>
          <a:p>
            <a:pPr lvl="1"/>
            <a:r>
              <a:rPr lang="en-US" dirty="0"/>
              <a:t>The switch can force VLAN tagging on specific ports &amp; traffic</a:t>
            </a:r>
          </a:p>
          <a:p>
            <a:r>
              <a:rPr lang="en-US" dirty="0"/>
              <a:t>Standardize, make repeatable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39061-DE7A-146C-DFA8-1BCDE3E6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43" y="2099752"/>
            <a:ext cx="4021942" cy="3427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56692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12 Checklist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83642"/>
          </a:xfrm>
        </p:spPr>
        <p:txBody>
          <a:bodyPr>
            <a:normAutofit/>
          </a:bodyPr>
          <a:lstStyle/>
          <a:p>
            <a:r>
              <a:rPr lang="en-US" dirty="0"/>
              <a:t>Add a new network interface (enp9s0) with an additional VIP</a:t>
            </a:r>
          </a:p>
          <a:p>
            <a:r>
              <a:rPr lang="en-US" dirty="0"/>
              <a:t>Add VLAN 66 on the new network interface (enp9s0.66)</a:t>
            </a:r>
          </a:p>
          <a:p>
            <a:r>
              <a:rPr lang="en-US" dirty="0"/>
              <a:t>Create a new data LV in our cs VM , ext3 FS, and mount it at /data</a:t>
            </a:r>
          </a:p>
          <a:p>
            <a:r>
              <a:rPr lang="en-US" dirty="0"/>
              <a:t>Create a NFS export of /data only available to the VLAN 66 network</a:t>
            </a:r>
          </a:p>
          <a:p>
            <a:r>
              <a:rPr lang="en-US" dirty="0"/>
              <a:t>Mount the professors private VLAN 66 NFS mount at /110.data</a:t>
            </a:r>
          </a:p>
          <a:p>
            <a:r>
              <a:rPr lang="en-US" dirty="0"/>
              <a:t>Read assignment 12 and run assignment 12 check script</a:t>
            </a:r>
          </a:p>
          <a:p>
            <a:pPr lvl="1"/>
            <a:r>
              <a:rPr lang="en-US" dirty="0">
                <a:hlinkClick r:id="rId2"/>
              </a:rPr>
              <a:t>https://jpatalon.cs.edinboro.edu/ecsc325/Assignment%2012.pdf</a:t>
            </a:r>
            <a:endParaRPr lang="en-US" dirty="0"/>
          </a:p>
          <a:p>
            <a:pPr lvl="1"/>
            <a:r>
              <a:rPr lang="en-US" u="sng" dirty="0">
                <a:hlinkClick r:id="rId3"/>
              </a:rPr>
              <a:t>https://jpatalon.cs.edinboro.edu/ecsc325/classfiles/assignment12check.sh</a:t>
            </a:r>
            <a:endParaRPr lang="en-US" dirty="0"/>
          </a:p>
          <a:p>
            <a:pPr lvl="1"/>
            <a:r>
              <a:rPr lang="en-US" dirty="0"/>
              <a:t>Don’t forget to set script executable before running!</a:t>
            </a:r>
          </a:p>
          <a:p>
            <a:pPr lvl="1"/>
            <a:r>
              <a:rPr lang="en-US" dirty="0"/>
              <a:t>Documentation!</a:t>
            </a:r>
          </a:p>
        </p:txBody>
      </p:sp>
      <p:pic>
        <p:nvPicPr>
          <p:cNvPr id="15362" name="Picture 2" descr="http://www.afj.org/wp-content/uploads/2015/10/check_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4550" y="3857414"/>
            <a:ext cx="24574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3741">
            <a:off x="8189115" y="2187401"/>
            <a:ext cx="36320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Info for assignment on </a:t>
            </a:r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last</a:t>
            </a:r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weeks slides!</a:t>
            </a:r>
          </a:p>
        </p:txBody>
      </p:sp>
    </p:spTree>
    <p:extLst>
      <p:ext uri="{BB962C8B-B14F-4D97-AF65-F5344CB8AC3E}">
        <p14:creationId xmlns:p14="http://schemas.microsoft.com/office/powerpoint/2010/main" val="39558599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78173-6B54-991B-E371-C876FF519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96CC9-DA5B-49F4-51CB-F8D240FA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C81B7-6C5C-3C60-3E56-ED873386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551381" cy="43836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IP Address: 147.64.243.1##/23 (01-25)</a:t>
            </a:r>
          </a:p>
          <a:p>
            <a:r>
              <a:rPr lang="en-US" dirty="0"/>
              <a:t>Hostname: ecsc325-1##.cs.edinboro.edu (01-25)</a:t>
            </a:r>
          </a:p>
          <a:p>
            <a:r>
              <a:rPr lang="en-US" dirty="0"/>
              <a:t>Aliases:</a:t>
            </a:r>
          </a:p>
          <a:p>
            <a:pPr lvl="1"/>
            <a:r>
              <a:rPr lang="en-US" dirty="0"/>
              <a:t>31##.megastuff.biz, 1##.megastuff.biz, ##.megastuff.biz (01-25)</a:t>
            </a:r>
          </a:p>
          <a:p>
            <a:pPr lvl="1"/>
            <a:r>
              <a:rPr lang="en-US" dirty="0"/>
              <a:t>1##.ultrastuff.net, more?</a:t>
            </a:r>
          </a:p>
          <a:p>
            <a:r>
              <a:rPr lang="en-US" dirty="0"/>
              <a:t>Assignment 11 due April 2</a:t>
            </a:r>
            <a:r>
              <a:rPr lang="en-US" baseline="30000" dirty="0"/>
              <a:t>nd</a:t>
            </a:r>
          </a:p>
          <a:p>
            <a:pPr lvl="1"/>
            <a:r>
              <a:rPr lang="en-US" dirty="0"/>
              <a:t>Check script </a:t>
            </a:r>
            <a:r>
              <a:rPr lang="en-US" b="1" u="sng" dirty="0"/>
              <a:t>and</a:t>
            </a:r>
            <a:r>
              <a:rPr lang="en-US" dirty="0"/>
              <a:t> upload in D2L!</a:t>
            </a:r>
            <a:endParaRPr lang="en-US" u="sng" dirty="0"/>
          </a:p>
          <a:p>
            <a:r>
              <a:rPr lang="en-US" dirty="0"/>
              <a:t>Assignment 12 due April 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baseline="30000" dirty="0"/>
          </a:p>
          <a:p>
            <a:pPr lvl="1"/>
            <a:r>
              <a:rPr lang="en-US" dirty="0"/>
              <a:t>Check script </a:t>
            </a:r>
            <a:r>
              <a:rPr lang="en-US" b="1" u="sng" dirty="0"/>
              <a:t>and</a:t>
            </a:r>
            <a:r>
              <a:rPr lang="en-US" dirty="0"/>
              <a:t> upload in D2L!</a:t>
            </a:r>
            <a:endParaRPr lang="en-US" u="sng" dirty="0"/>
          </a:p>
          <a:p>
            <a:r>
              <a:rPr lang="en-US" dirty="0"/>
              <a:t>Accessing VM’s from off campus requires a connection to the CS VPN first, </a:t>
            </a:r>
            <a:br>
              <a:rPr lang="en-US" dirty="0"/>
            </a:br>
            <a:r>
              <a:rPr lang="en-US" dirty="0"/>
              <a:t>before opening a connection to your machine!</a:t>
            </a:r>
          </a:p>
          <a:p>
            <a:pPr lvl="1"/>
            <a:r>
              <a:rPr lang="en-US" sz="1600" dirty="0"/>
              <a:t>CS firewall prevents direct connections from other networks to our VM’s!</a:t>
            </a:r>
          </a:p>
          <a:p>
            <a:pPr lvl="2"/>
            <a:r>
              <a:rPr lang="en-US" sz="1500" dirty="0"/>
              <a:t>Once VPN is active: </a:t>
            </a:r>
            <a:r>
              <a:rPr lang="en-US" sz="1500" b="1" dirty="0"/>
              <a:t>ssh user@ecsc325-1##.cs.edinboro.edu</a:t>
            </a:r>
            <a:endParaRPr lang="en-US" sz="1500" dirty="0"/>
          </a:p>
        </p:txBody>
      </p:sp>
      <p:pic>
        <p:nvPicPr>
          <p:cNvPr id="1026" name="Picture 2" descr="Virtual Dedicated Server Graph">
            <a:extLst>
              <a:ext uri="{FF2B5EF4-FFF2-40B4-BE49-F238E27FC236}">
                <a16:creationId xmlns:a16="http://schemas.microsoft.com/office/drawing/2014/main" id="{7F217790-ADD3-12DA-5124-7C15ADCE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236" y="3269974"/>
            <a:ext cx="2845517" cy="28997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772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Hosts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120642" cy="441975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http://ecsc325-1##.cs.edinboro.edu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http://147.64.243.1##</a:t>
            </a:r>
            <a:endParaRPr lang="en-US" dirty="0"/>
          </a:p>
          <a:p>
            <a:pPr lvl="1"/>
            <a:r>
              <a:rPr lang="en-US" dirty="0"/>
              <a:t>PHP Info</a:t>
            </a:r>
          </a:p>
          <a:p>
            <a:r>
              <a:rPr lang="en-US" dirty="0">
                <a:hlinkClick r:id="rId4"/>
              </a:rPr>
              <a:t>http://ecsc325-1##.cs.edinboro.edu/phpmyadmin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http://147.64.243.1##/phpmyadmin</a:t>
            </a:r>
            <a:endParaRPr lang="en-US" dirty="0"/>
          </a:p>
          <a:p>
            <a:pPr lvl="1"/>
            <a:r>
              <a:rPr lang="en-US" dirty="0" err="1"/>
              <a:t>phyMyAdmin</a:t>
            </a:r>
            <a:r>
              <a:rPr lang="en-US" dirty="0"/>
              <a:t> Website</a:t>
            </a:r>
          </a:p>
          <a:p>
            <a:r>
              <a:rPr lang="en-US" dirty="0">
                <a:hlinkClick r:id="rId6"/>
              </a:rPr>
              <a:t>http://1##.megastuff.biz/temp/temp.php</a:t>
            </a:r>
            <a:endParaRPr lang="en-US" dirty="0"/>
          </a:p>
          <a:p>
            <a:pPr lvl="1"/>
            <a:r>
              <a:rPr lang="en-US" dirty="0"/>
              <a:t>Temperature Graph Website</a:t>
            </a:r>
          </a:p>
          <a:p>
            <a:r>
              <a:rPr lang="en-US" dirty="0">
                <a:hlinkClick r:id="rId7"/>
              </a:rPr>
              <a:t>http://31##.megastuff.biz</a:t>
            </a:r>
            <a:endParaRPr lang="en-US" dirty="0"/>
          </a:p>
          <a:p>
            <a:pPr lvl="1"/>
            <a:r>
              <a:rPr lang="en-US" dirty="0"/>
              <a:t>index.html: Hello </a:t>
            </a:r>
            <a:r>
              <a:rPr lang="en-US" dirty="0" err="1"/>
              <a:t>Megastuff</a:t>
            </a:r>
            <a:r>
              <a:rPr lang="en-US" dirty="0"/>
              <a:t> Website</a:t>
            </a:r>
          </a:p>
          <a:p>
            <a:r>
              <a:rPr lang="en-US" dirty="0">
                <a:hlinkClick r:id="rId8" invalidUrl="http://##.megastuff.biz"/>
              </a:rPr>
              <a:t>http://##.megastuff.biz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http://1##.megastuff.biz</a:t>
            </a:r>
            <a:endParaRPr lang="en-US" dirty="0"/>
          </a:p>
          <a:p>
            <a:pPr lvl="1"/>
            <a:r>
              <a:rPr lang="en-US" dirty="0"/>
              <a:t>TBD: Testing 123…</a:t>
            </a:r>
          </a:p>
          <a:p>
            <a:r>
              <a:rPr lang="en-US" dirty="0">
                <a:hlinkClick r:id="rId10"/>
              </a:rPr>
              <a:t>http://ecsc325-110.cs.edinboro.edu/awstats/</a:t>
            </a:r>
            <a:br>
              <a:rPr lang="en-US" dirty="0">
                <a:hlinkClick r:id="rId10"/>
              </a:rPr>
            </a:br>
            <a:r>
              <a:rPr lang="en-US" dirty="0">
                <a:hlinkClick r:id="rId10"/>
              </a:rPr>
              <a:t>awstats.pl?config=localhost.localdomain</a:t>
            </a:r>
            <a:endParaRPr lang="en-US" dirty="0"/>
          </a:p>
          <a:p>
            <a:pPr lvl="1"/>
            <a:r>
              <a:rPr lang="en-US" dirty="0" err="1"/>
              <a:t>AWStats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974080" cy="4023360"/>
          </a:xfrm>
        </p:spPr>
        <p:txBody>
          <a:bodyPr>
            <a:normAutofit fontScale="92500" lnSpcReduction="20000"/>
          </a:bodyPr>
          <a:lstStyle/>
          <a:p>
            <a:r>
              <a:rPr lang="en-US" strike="sngStrike" dirty="0">
                <a:hlinkClick r:id="rId11"/>
              </a:rPr>
              <a:t>http://ecsc325-1##.cs.Edinboro.edu/squirrelmail</a:t>
            </a:r>
            <a:endParaRPr lang="en-US" strike="sngStrike" dirty="0"/>
          </a:p>
          <a:p>
            <a:pPr lvl="1"/>
            <a:r>
              <a:rPr lang="en-US" strike="sngStrike" dirty="0" err="1"/>
              <a:t>Squirrelmail</a:t>
            </a:r>
            <a:r>
              <a:rPr lang="en-US" strike="sngStrike" dirty="0"/>
              <a:t> website</a:t>
            </a:r>
          </a:p>
          <a:p>
            <a:r>
              <a:rPr lang="en-US" dirty="0">
                <a:hlinkClick r:id="rId12"/>
              </a:rPr>
              <a:t>http://roundcube.##.megastuff.biz</a:t>
            </a:r>
            <a:endParaRPr lang="en-US" dirty="0"/>
          </a:p>
          <a:p>
            <a:pPr lvl="1"/>
            <a:r>
              <a:rPr lang="en-US" dirty="0" err="1"/>
              <a:t>Roundcube</a:t>
            </a:r>
            <a:r>
              <a:rPr lang="en-US" dirty="0"/>
              <a:t> webmail</a:t>
            </a:r>
          </a:p>
          <a:p>
            <a:r>
              <a:rPr lang="en-US" dirty="0">
                <a:hlinkClick r:id="rId13"/>
              </a:rPr>
              <a:t>http://1##.ultrastuff.net</a:t>
            </a:r>
            <a:endParaRPr lang="en-US" dirty="0"/>
          </a:p>
          <a:p>
            <a:pPr lvl="1"/>
            <a:r>
              <a:rPr lang="en-US" dirty="0"/>
              <a:t>Ultra Modern Template Website</a:t>
            </a:r>
          </a:p>
          <a:p>
            <a:r>
              <a:rPr lang="en-US" dirty="0">
                <a:hlinkClick r:id="rId14"/>
              </a:rPr>
              <a:t>http://31##.ultrastuff.net</a:t>
            </a:r>
            <a:endParaRPr lang="en-US" dirty="0"/>
          </a:p>
          <a:p>
            <a:pPr lvl="1"/>
            <a:r>
              <a:rPr lang="en-US" dirty="0"/>
              <a:t>WordPress Website</a:t>
            </a:r>
          </a:p>
          <a:p>
            <a:r>
              <a:rPr lang="en-US" strike="sngStrike" dirty="0">
                <a:hlinkClick r:id="rId15"/>
              </a:rPr>
              <a:t>https://ecsc325-1##.cs.edinboro.edu/private</a:t>
            </a:r>
            <a:endParaRPr lang="en-US" strike="sngStrike" dirty="0"/>
          </a:p>
          <a:p>
            <a:pPr lvl="1"/>
            <a:r>
              <a:rPr lang="en-US" strike="sngStrike" dirty="0"/>
              <a:t>Private web site!</a:t>
            </a:r>
          </a:p>
          <a:p>
            <a:r>
              <a:rPr lang="en-US" u="sng" strike="sngStrike" dirty="0"/>
              <a:t>https://a14.##.megastuff.biz</a:t>
            </a:r>
            <a:endParaRPr lang="en-US" strike="sngStrike" dirty="0"/>
          </a:p>
          <a:p>
            <a:pPr lvl="1"/>
            <a:r>
              <a:rPr lang="en-US" strike="sngStrike" dirty="0"/>
              <a:t>Assignment 14 web site!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81965">
            <a:off x="9239760" y="4812083"/>
            <a:ext cx="262287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Replace the ## with your 2 digit number!!!</a:t>
            </a:r>
          </a:p>
        </p:txBody>
      </p:sp>
    </p:spTree>
    <p:extLst>
      <p:ext uri="{BB962C8B-B14F-4D97-AF65-F5344CB8AC3E}">
        <p14:creationId xmlns:p14="http://schemas.microsoft.com/office/powerpoint/2010/main" val="40421974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Commands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7277" y="1853135"/>
            <a:ext cx="2322197" cy="447761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mysqldump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iptables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vi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804283" y="1858420"/>
            <a:ext cx="2322197" cy="4472334"/>
          </a:xfrm>
        </p:spPr>
        <p:txBody>
          <a:bodyPr>
            <a:normAutofit/>
          </a:bodyPr>
          <a:lstStyle/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http://cdn.curvve.com/wp-content/uploads/Terminal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4203504"/>
            <a:ext cx="2127250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806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and Items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493759" y="1998662"/>
            <a:ext cx="3250565" cy="4217987"/>
          </a:xfrm>
        </p:spPr>
        <p:txBody>
          <a:bodyPr>
            <a:normAutofit/>
          </a:bodyPr>
          <a:lstStyle/>
          <a:p>
            <a:r>
              <a:rPr lang="en-US" dirty="0"/>
              <a:t>Data Centers</a:t>
            </a:r>
          </a:p>
          <a:p>
            <a:r>
              <a:rPr lang="en-US" dirty="0"/>
              <a:t>Power Distribution Units</a:t>
            </a:r>
          </a:p>
          <a:p>
            <a:r>
              <a:rPr lang="en-US" dirty="0" err="1"/>
              <a:t>Cron</a:t>
            </a:r>
            <a:r>
              <a:rPr lang="en-US" dirty="0"/>
              <a:t>/</a:t>
            </a:r>
            <a:r>
              <a:rPr lang="en-US" dirty="0" err="1"/>
              <a:t>Crontab</a:t>
            </a:r>
            <a:endParaRPr lang="en-US" dirty="0"/>
          </a:p>
          <a:p>
            <a:r>
              <a:rPr lang="en-US" dirty="0"/>
              <a:t>Syslog/</a:t>
            </a:r>
            <a:r>
              <a:rPr lang="en-US" dirty="0" err="1"/>
              <a:t>rsyslog</a:t>
            </a:r>
            <a:endParaRPr lang="en-US" dirty="0"/>
          </a:p>
          <a:p>
            <a:r>
              <a:rPr lang="en-US" dirty="0" err="1"/>
              <a:t>FirewallD</a:t>
            </a:r>
            <a:endParaRPr lang="en-US" dirty="0"/>
          </a:p>
          <a:p>
            <a:r>
              <a:rPr lang="en-US" dirty="0" err="1"/>
              <a:t>AWStats</a:t>
            </a:r>
            <a:endParaRPr lang="en-US" dirty="0"/>
          </a:p>
          <a:p>
            <a:r>
              <a:rPr lang="en-US" dirty="0"/>
              <a:t>Apache logging</a:t>
            </a:r>
          </a:p>
          <a:p>
            <a:r>
              <a:rPr lang="en-US" dirty="0" err="1"/>
              <a:t>RSync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5212081" y="1996246"/>
            <a:ext cx="2963628" cy="421798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 descr="http://sketchforschools.com/NDDS/assets/img/key-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642358"/>
            <a:ext cx="2933700" cy="3571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30980" y="1998662"/>
            <a:ext cx="2278380" cy="42179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131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58248"/>
          </a:xfrm>
        </p:spPr>
        <p:txBody>
          <a:bodyPr>
            <a:normAutofit/>
          </a:bodyPr>
          <a:lstStyle/>
          <a:p>
            <a:r>
              <a:rPr lang="en-US" dirty="0"/>
              <a:t>Go confidently in the direction of your dreams.  Live the life you have imagined. </a:t>
            </a:r>
          </a:p>
          <a:p>
            <a:pPr lvl="1"/>
            <a:r>
              <a:rPr lang="en-US" dirty="0"/>
              <a:t>Henry David Thoreau</a:t>
            </a:r>
          </a:p>
          <a:p>
            <a:r>
              <a:rPr lang="en-US" dirty="0"/>
              <a:t>Textbook:</a:t>
            </a:r>
          </a:p>
          <a:p>
            <a:pPr lvl="1"/>
            <a:r>
              <a:rPr lang="en-US" dirty="0"/>
              <a:t>Chapter 13: </a:t>
            </a:r>
            <a:r>
              <a:rPr lang="en-US" dirty="0" err="1"/>
              <a:t>Netfilter</a:t>
            </a:r>
            <a:r>
              <a:rPr lang="en-US" dirty="0"/>
              <a:t> Firewall</a:t>
            </a:r>
          </a:p>
          <a:p>
            <a:r>
              <a:rPr lang="en-US" dirty="0"/>
              <a:t>Next week topics</a:t>
            </a:r>
          </a:p>
          <a:p>
            <a:pPr lvl="1"/>
            <a:r>
              <a:rPr lang="en-US" dirty="0"/>
              <a:t>Security &amp; Authentication</a:t>
            </a:r>
          </a:p>
          <a:p>
            <a:r>
              <a:rPr lang="en-US" dirty="0"/>
              <a:t>Finish work with VM’s</a:t>
            </a:r>
          </a:p>
          <a:p>
            <a:pPr lvl="1"/>
            <a:r>
              <a:rPr lang="en-US" dirty="0"/>
              <a:t>Assignment 11 due this week!</a:t>
            </a:r>
          </a:p>
          <a:p>
            <a:pPr lvl="1"/>
            <a:r>
              <a:rPr lang="en-US" dirty="0"/>
              <a:t>Assignment 12 due next week!</a:t>
            </a:r>
          </a:p>
          <a:p>
            <a:pPr lvl="1"/>
            <a:r>
              <a:rPr lang="en-US" dirty="0"/>
              <a:t>Just because all tests say OK, doesn’t mean everything is working properly!</a:t>
            </a:r>
          </a:p>
          <a:p>
            <a:pPr lvl="2"/>
            <a:r>
              <a:rPr lang="en-US" dirty="0"/>
              <a:t>I can’t write check scripts for every possibility…</a:t>
            </a:r>
          </a:p>
        </p:txBody>
      </p:sp>
      <p:pic>
        <p:nvPicPr>
          <p:cNvPr id="2050" name="Picture 2" descr="http://cjfigureworks.com/wp-content/uploads/2013/12/Steps2Succ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37" y="3850639"/>
            <a:ext cx="2876010" cy="21120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8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/>
          </a:bodyPr>
          <a:lstStyle/>
          <a:p>
            <a:r>
              <a:rPr lang="en-US" dirty="0"/>
              <a:t>File systems provide a method of organizing data on a storage media.</a:t>
            </a:r>
          </a:p>
          <a:p>
            <a:r>
              <a:rPr lang="en-US" dirty="0"/>
              <a:t>The basic building block of most Linux file systems is the </a:t>
            </a:r>
            <a:r>
              <a:rPr lang="en-US" dirty="0" err="1"/>
              <a:t>i</a:t>
            </a:r>
            <a:r>
              <a:rPr lang="en-US" dirty="0"/>
              <a:t>-node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i</a:t>
            </a:r>
            <a:r>
              <a:rPr lang="en-US" dirty="0"/>
              <a:t>-node is a control structure that either points to data or other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i</a:t>
            </a:r>
            <a:r>
              <a:rPr lang="en-US" dirty="0"/>
              <a:t>-node contains info such as ownership, permissions, access/edit times, and similar.</a:t>
            </a:r>
          </a:p>
          <a:p>
            <a:pPr lvl="2"/>
            <a:r>
              <a:rPr lang="en-US" dirty="0"/>
              <a:t>It does not provide the file name however!</a:t>
            </a:r>
          </a:p>
          <a:p>
            <a:pPr lvl="1"/>
            <a:r>
              <a:rPr lang="en-US" dirty="0"/>
              <a:t>Data is broken into blocks</a:t>
            </a:r>
          </a:p>
          <a:p>
            <a:pPr lvl="2"/>
            <a:r>
              <a:rPr lang="en-US" dirty="0"/>
              <a:t>The smallest amount of addressable data on a device</a:t>
            </a:r>
          </a:p>
          <a:p>
            <a:pPr lvl="2"/>
            <a:r>
              <a:rPr lang="en-US" dirty="0"/>
              <a:t>A block may contain an entire file, or only part of the file, depending on sizes</a:t>
            </a:r>
          </a:p>
          <a:p>
            <a:pPr lvl="2"/>
            <a:r>
              <a:rPr lang="en-US" dirty="0"/>
              <a:t>The block size can be specified when creating the file system, such as 1KB</a:t>
            </a:r>
          </a:p>
          <a:p>
            <a:pPr lvl="2"/>
            <a:r>
              <a:rPr lang="en-US" dirty="0"/>
              <a:t>Blocks are grouped together into block groups</a:t>
            </a:r>
          </a:p>
          <a:p>
            <a:pPr lvl="3"/>
            <a:r>
              <a:rPr lang="en-US" dirty="0"/>
              <a:t>Block groups contain a copy of the superblock, a descriptor table, the block bitmap, </a:t>
            </a:r>
            <a:br>
              <a:rPr lang="en-US" dirty="0"/>
            </a:br>
            <a:r>
              <a:rPr lang="en-US" dirty="0"/>
              <a:t>an </a:t>
            </a:r>
            <a:r>
              <a:rPr lang="en-US" dirty="0" err="1"/>
              <a:t>i</a:t>
            </a:r>
            <a:r>
              <a:rPr lang="en-US" dirty="0"/>
              <a:t>-node table, and data blocks</a:t>
            </a:r>
          </a:p>
          <a:p>
            <a:pPr lvl="1"/>
            <a:r>
              <a:rPr lang="en-US" dirty="0"/>
              <a:t>Superblocks are the first piece of data read from a disk</a:t>
            </a:r>
          </a:p>
          <a:p>
            <a:pPr lvl="2"/>
            <a:r>
              <a:rPr lang="en-US" dirty="0"/>
              <a:t>A small piece of very important information, they contain the disk geometry, </a:t>
            </a:r>
            <a:br>
              <a:rPr lang="en-US" dirty="0"/>
            </a:br>
            <a:r>
              <a:rPr lang="en-US" dirty="0"/>
              <a:t>amount of available free space, and the location of the first </a:t>
            </a:r>
            <a:r>
              <a:rPr lang="en-US" dirty="0" err="1"/>
              <a:t>i</a:t>
            </a:r>
            <a:r>
              <a:rPr lang="en-US" dirty="0"/>
              <a:t>-node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DB3E-1182-6B4A-9053-3B3CAE9BD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9" y="3341872"/>
            <a:ext cx="3898603" cy="28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6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/>
          </a:bodyPr>
          <a:lstStyle/>
          <a:p>
            <a:r>
              <a:rPr lang="en-US" dirty="0"/>
              <a:t>Some file systems use Extents instead of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pPr lvl="1"/>
            <a:r>
              <a:rPr lang="en-US" dirty="0"/>
              <a:t>An extent is a means of representing contiguous physical blocks</a:t>
            </a:r>
          </a:p>
          <a:p>
            <a:pPr lvl="1"/>
            <a:r>
              <a:rPr lang="en-US" dirty="0"/>
              <a:t>Provides information about the next range of blocks</a:t>
            </a:r>
          </a:p>
          <a:p>
            <a:pPr lvl="1"/>
            <a:r>
              <a:rPr lang="en-US" dirty="0"/>
              <a:t>Instead of pointing to each individual block, the extent</a:t>
            </a:r>
            <a:br>
              <a:rPr lang="en-US" dirty="0"/>
            </a:br>
            <a:r>
              <a:rPr lang="en-US" dirty="0"/>
              <a:t>says the next X blocks belong to a specific data file.</a:t>
            </a:r>
          </a:p>
          <a:p>
            <a:r>
              <a:rPr lang="en-US" dirty="0"/>
              <a:t>Defragmentation is when these data blocks are spread</a:t>
            </a:r>
            <a:br>
              <a:rPr lang="en-US" dirty="0"/>
            </a:br>
            <a:r>
              <a:rPr lang="en-US" dirty="0"/>
              <a:t>out on the disk, with other data blocks in between.</a:t>
            </a:r>
          </a:p>
          <a:p>
            <a:pPr lvl="1"/>
            <a:r>
              <a:rPr lang="en-US" dirty="0"/>
              <a:t>Traditionally defragmentation was done offline</a:t>
            </a:r>
          </a:p>
          <a:p>
            <a:pPr lvl="2"/>
            <a:r>
              <a:rPr lang="en-US" dirty="0"/>
              <a:t>Nothing can access the disk, interrupting the defrag process</a:t>
            </a:r>
          </a:p>
          <a:p>
            <a:pPr lvl="1"/>
            <a:r>
              <a:rPr lang="en-US" dirty="0"/>
              <a:t>Online defragmentation became possible with newer file systems</a:t>
            </a:r>
          </a:p>
          <a:p>
            <a:pPr lvl="2"/>
            <a:r>
              <a:rPr lang="en-US" dirty="0"/>
              <a:t>Some filesystems allow for defragmentation of individual files</a:t>
            </a:r>
          </a:p>
          <a:p>
            <a:r>
              <a:rPr lang="en-US" dirty="0"/>
              <a:t>Different file systems have different features</a:t>
            </a:r>
          </a:p>
          <a:p>
            <a:pPr lvl="1"/>
            <a:r>
              <a:rPr lang="en-US" dirty="0"/>
              <a:t>Online defrag, online disk checking, encryption, RAID functions,</a:t>
            </a:r>
            <a:br>
              <a:rPr lang="en-US" dirty="0"/>
            </a:br>
            <a:r>
              <a:rPr lang="en-US" dirty="0"/>
              <a:t>compression, large disk sizes, various block sizes, </a:t>
            </a:r>
            <a:r>
              <a:rPr lang="en-US" dirty="0" err="1"/>
              <a:t>deduplicaton</a:t>
            </a:r>
            <a:r>
              <a:rPr lang="en-US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DB3E-1182-6B4A-9053-3B3CAE9BD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9" y="3341872"/>
            <a:ext cx="3898603" cy="28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4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/>
          </a:bodyPr>
          <a:lstStyle/>
          <a:p>
            <a:r>
              <a:rPr lang="en-US" dirty="0"/>
              <a:t>We use the mount command to mount a file system</a:t>
            </a:r>
          </a:p>
          <a:p>
            <a:pPr lvl="1"/>
            <a:r>
              <a:rPr lang="en-US" dirty="0"/>
              <a:t>We also use the </a:t>
            </a:r>
            <a:r>
              <a:rPr lang="en-US" dirty="0" err="1"/>
              <a:t>umount</a:t>
            </a:r>
            <a:r>
              <a:rPr lang="en-US" dirty="0"/>
              <a:t> command to unmount a system</a:t>
            </a:r>
          </a:p>
          <a:p>
            <a:r>
              <a:rPr lang="en-US" dirty="0"/>
              <a:t>We define our boot-time mounts in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</a:t>
            </a:r>
          </a:p>
          <a:p>
            <a:pPr lvl="1"/>
            <a:r>
              <a:rPr lang="en-US" dirty="0"/>
              <a:t>Ex: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/dev/mapper/centos_ds1019vm-root /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defaults 0 0</a:t>
            </a:r>
          </a:p>
          <a:p>
            <a:r>
              <a:rPr lang="en-US" dirty="0"/>
              <a:t>We can use the </a:t>
            </a:r>
            <a:r>
              <a:rPr lang="en-US" dirty="0" err="1"/>
              <a:t>fsck</a:t>
            </a:r>
            <a:r>
              <a:rPr lang="en-US" dirty="0"/>
              <a:t> tool to diagnose and repair file system issues</a:t>
            </a:r>
          </a:p>
          <a:p>
            <a:pPr lvl="1"/>
            <a:r>
              <a:rPr lang="en-US" dirty="0"/>
              <a:t>File System Check (</a:t>
            </a:r>
            <a:r>
              <a:rPr lang="en-US" dirty="0" err="1"/>
              <a:t>fsck</a:t>
            </a:r>
            <a:r>
              <a:rPr lang="en-US" dirty="0"/>
              <a:t>) – Similar to Check Disk in Windows</a:t>
            </a:r>
          </a:p>
          <a:p>
            <a:pPr lvl="2"/>
            <a:r>
              <a:rPr lang="en-US" dirty="0"/>
              <a:t>Can run automatically as scheduled</a:t>
            </a:r>
          </a:p>
          <a:p>
            <a:pPr lvl="2"/>
            <a:r>
              <a:rPr lang="en-US" dirty="0"/>
              <a:t>Often required on boot after so many days or number of mounts</a:t>
            </a:r>
          </a:p>
          <a:p>
            <a:pPr lvl="1"/>
            <a:r>
              <a:rPr lang="en-US" dirty="0"/>
              <a:t>Linux typically automatically can repair issues by itself</a:t>
            </a:r>
          </a:p>
          <a:p>
            <a:pPr lvl="2"/>
            <a:r>
              <a:rPr lang="en-US" dirty="0"/>
              <a:t>Some times critical data may be lost, and the system may not be able to boot</a:t>
            </a:r>
          </a:p>
          <a:p>
            <a:pPr lvl="3"/>
            <a:r>
              <a:rPr lang="en-US" dirty="0"/>
              <a:t>While you may be able to recover from this, it is often a futile effort</a:t>
            </a:r>
          </a:p>
          <a:p>
            <a:pPr lvl="2"/>
            <a:r>
              <a:rPr lang="en-US" dirty="0"/>
              <a:t>If </a:t>
            </a:r>
            <a:r>
              <a:rPr lang="en-US" dirty="0" err="1"/>
              <a:t>fsck</a:t>
            </a:r>
            <a:r>
              <a:rPr lang="en-US" dirty="0"/>
              <a:t> finds file segments it doesn’t know what to do with, they will end up in</a:t>
            </a:r>
            <a:br>
              <a:rPr lang="en-US" dirty="0"/>
            </a:br>
            <a:r>
              <a:rPr lang="en-US" dirty="0"/>
              <a:t>the “</a:t>
            </a:r>
            <a:r>
              <a:rPr lang="en-US" dirty="0" err="1"/>
              <a:t>lost+found</a:t>
            </a:r>
            <a:r>
              <a:rPr lang="en-US" dirty="0"/>
              <a:t>” directory of that file system (if supported by the file system)</a:t>
            </a:r>
          </a:p>
          <a:p>
            <a:pPr lvl="3"/>
            <a:r>
              <a:rPr lang="en-US" dirty="0"/>
              <a:t>Separate mount points would have their own “</a:t>
            </a:r>
            <a:r>
              <a:rPr lang="en-US" dirty="0" err="1"/>
              <a:t>lost+found</a:t>
            </a:r>
            <a:r>
              <a:rPr lang="en-US" dirty="0"/>
              <a:t>” directories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DB3E-1182-6B4A-9053-3B3CAE9BD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9" y="3341872"/>
            <a:ext cx="3898603" cy="28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1939"/>
          </a:xfrm>
        </p:spPr>
        <p:txBody>
          <a:bodyPr>
            <a:normAutofit/>
          </a:bodyPr>
          <a:lstStyle/>
          <a:p>
            <a:r>
              <a:rPr lang="en-US" dirty="0"/>
              <a:t>Started with S3 (Simple Storage services), expanded to multiple other services</a:t>
            </a:r>
          </a:p>
          <a:p>
            <a:r>
              <a:rPr lang="en-US" dirty="0"/>
              <a:t>Compute – Various different operating system</a:t>
            </a:r>
          </a:p>
          <a:p>
            <a:pPr lvl="1"/>
            <a:r>
              <a:rPr lang="en-US" dirty="0"/>
              <a:t>Create your own custom OS images to deploy from</a:t>
            </a:r>
          </a:p>
          <a:p>
            <a:pPr lvl="1"/>
            <a:r>
              <a:rPr lang="en-US" dirty="0"/>
              <a:t>Virtual Machines!</a:t>
            </a:r>
          </a:p>
          <a:p>
            <a:pPr lvl="1"/>
            <a:r>
              <a:rPr lang="en-US" dirty="0"/>
              <a:t>Auto Scaling Groups</a:t>
            </a:r>
          </a:p>
          <a:p>
            <a:pPr lvl="1"/>
            <a:r>
              <a:rPr lang="en-US" dirty="0"/>
              <a:t>Load Balancers</a:t>
            </a:r>
          </a:p>
          <a:p>
            <a:r>
              <a:rPr lang="en-US" dirty="0"/>
              <a:t>Storage – Multiple types of data storage</a:t>
            </a:r>
          </a:p>
          <a:p>
            <a:pPr lvl="1"/>
            <a:r>
              <a:rPr lang="en-US" dirty="0"/>
              <a:t>SSD or traditional disks for block storage</a:t>
            </a:r>
          </a:p>
          <a:p>
            <a:pPr lvl="1"/>
            <a:r>
              <a:rPr lang="en-US" dirty="0"/>
              <a:t>Object storage for video/image files,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Database – Relational databases or others (NoSQL)</a:t>
            </a:r>
          </a:p>
          <a:p>
            <a:pPr lvl="1"/>
            <a:r>
              <a:rPr lang="en-US" dirty="0"/>
              <a:t>Create your own databases or database management systems</a:t>
            </a:r>
          </a:p>
          <a:p>
            <a:pPr lvl="1"/>
            <a:r>
              <a:rPr lang="en-US" dirty="0"/>
              <a:t>Backups, availability, etc.</a:t>
            </a:r>
          </a:p>
          <a:p>
            <a:pPr lvl="1"/>
            <a:endParaRPr lang="en-US" dirty="0"/>
          </a:p>
        </p:txBody>
      </p:sp>
      <p:pic>
        <p:nvPicPr>
          <p:cNvPr id="6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86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1939"/>
          </a:xfrm>
        </p:spPr>
        <p:txBody>
          <a:bodyPr>
            <a:normAutofit/>
          </a:bodyPr>
          <a:lstStyle/>
          <a:p>
            <a:r>
              <a:rPr lang="en-US" dirty="0"/>
              <a:t>Networking – Create your own logically separate network</a:t>
            </a:r>
          </a:p>
          <a:p>
            <a:pPr lvl="1"/>
            <a:r>
              <a:rPr lang="en-US" dirty="0"/>
              <a:t>Virtual Private Cloud (VPC) – Separate routes, CIDR masks, subnets, and more</a:t>
            </a:r>
          </a:p>
          <a:p>
            <a:pPr lvl="2"/>
            <a:r>
              <a:rPr lang="en-US" dirty="0"/>
              <a:t>Encrypted connections possible as a service</a:t>
            </a:r>
          </a:p>
          <a:p>
            <a:pPr lvl="1"/>
            <a:r>
              <a:rPr lang="en-US" dirty="0"/>
              <a:t>Route 53 – Cloud DNS Management</a:t>
            </a:r>
          </a:p>
          <a:p>
            <a:r>
              <a:rPr lang="en-US" dirty="0"/>
              <a:t>Many more services!</a:t>
            </a:r>
          </a:p>
          <a:p>
            <a:pPr lvl="1"/>
            <a:r>
              <a:rPr lang="en-US" dirty="0"/>
              <a:t>Email, messaging, analytics, data analysis, security, utilization, deployment services, mobile services…</a:t>
            </a:r>
          </a:p>
          <a:p>
            <a:r>
              <a:rPr lang="en-US" dirty="0"/>
              <a:t>Multiple ways to manage your services</a:t>
            </a:r>
          </a:p>
          <a:p>
            <a:pPr lvl="1"/>
            <a:r>
              <a:rPr lang="en-US" dirty="0"/>
              <a:t>AWS Management GUI Console</a:t>
            </a:r>
          </a:p>
          <a:p>
            <a:pPr lvl="1"/>
            <a:r>
              <a:rPr lang="en-US" dirty="0"/>
              <a:t>AWS Command Line Interface</a:t>
            </a:r>
          </a:p>
          <a:p>
            <a:pPr lvl="1"/>
            <a:r>
              <a:rPr lang="en-US" dirty="0"/>
              <a:t>AWS API HTTP Calls</a:t>
            </a:r>
          </a:p>
          <a:p>
            <a:pPr lvl="1"/>
            <a:r>
              <a:rPr lang="en-US" dirty="0"/>
              <a:t>Various SDK’s for multiple programming languages</a:t>
            </a:r>
          </a:p>
          <a:p>
            <a:pPr lvl="1"/>
            <a:r>
              <a:rPr lang="en-US" dirty="0"/>
              <a:t>IDE toolkits for Eclipse and Visual Studio</a:t>
            </a:r>
          </a:p>
        </p:txBody>
      </p:sp>
      <p:pic>
        <p:nvPicPr>
          <p:cNvPr id="6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5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188"/>
          </a:xfrm>
        </p:spPr>
        <p:txBody>
          <a:bodyPr>
            <a:normAutofit/>
          </a:bodyPr>
          <a:lstStyle/>
          <a:p>
            <a:r>
              <a:rPr lang="en-US" dirty="0"/>
              <a:t>AWS Regions</a:t>
            </a:r>
          </a:p>
          <a:p>
            <a:pPr lvl="1"/>
            <a:r>
              <a:rPr lang="en-US" dirty="0"/>
              <a:t>Fairly independent collections of data centers</a:t>
            </a:r>
            <a:br>
              <a:rPr lang="en-US" dirty="0"/>
            </a:br>
            <a:r>
              <a:rPr lang="en-US" dirty="0"/>
              <a:t> within a specific geographic area</a:t>
            </a:r>
          </a:p>
          <a:p>
            <a:pPr lvl="2"/>
            <a:r>
              <a:rPr lang="en-US" dirty="0"/>
              <a:t>US East, N Virginia, us-east-1</a:t>
            </a:r>
          </a:p>
          <a:p>
            <a:pPr lvl="2"/>
            <a:r>
              <a:rPr lang="en-US" dirty="0"/>
              <a:t>US West, Oregon, us-west-2</a:t>
            </a:r>
          </a:p>
          <a:p>
            <a:pPr lvl="2"/>
            <a:r>
              <a:rPr lang="en-US" dirty="0"/>
              <a:t>Asia Pacific, Tokyo, ap-northeast-1</a:t>
            </a:r>
          </a:p>
          <a:p>
            <a:pPr lvl="1"/>
            <a:r>
              <a:rPr lang="en-US" dirty="0">
                <a:hlinkClick r:id="rId2"/>
              </a:rPr>
              <a:t>https://www.cloudping.info/</a:t>
            </a:r>
            <a:endParaRPr lang="en-US" dirty="0"/>
          </a:p>
          <a:p>
            <a:r>
              <a:rPr lang="en-US" dirty="0"/>
              <a:t>Availability Zones</a:t>
            </a:r>
          </a:p>
          <a:p>
            <a:pPr lvl="1"/>
            <a:r>
              <a:rPr lang="en-US" dirty="0"/>
              <a:t>A specific zone within an AWS Region</a:t>
            </a:r>
          </a:p>
          <a:p>
            <a:pPr lvl="1"/>
            <a:r>
              <a:rPr lang="en-US" dirty="0"/>
              <a:t>Separate datacenters</a:t>
            </a:r>
          </a:p>
          <a:p>
            <a:pPr lvl="1"/>
            <a:r>
              <a:rPr lang="en-US" dirty="0"/>
              <a:t>Low latency connections between AZ’s</a:t>
            </a:r>
          </a:p>
          <a:p>
            <a:pPr lvl="1"/>
            <a:r>
              <a:rPr lang="en-US" dirty="0"/>
              <a:t>Provides for fault-tolerant designs</a:t>
            </a:r>
          </a:p>
          <a:p>
            <a:pPr lvl="2"/>
            <a:r>
              <a:rPr lang="en-US" dirty="0"/>
              <a:t>If an AZ goes offline, you can run on another AZ in that region</a:t>
            </a:r>
          </a:p>
        </p:txBody>
      </p:sp>
      <p:sp>
        <p:nvSpPr>
          <p:cNvPr id="5" name="Rectangle 4"/>
          <p:cNvSpPr/>
          <p:nvPr/>
        </p:nvSpPr>
        <p:spPr>
          <a:xfrm rot="356442">
            <a:off x="7971202" y="2242939"/>
            <a:ext cx="3816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Geolocation!</a:t>
            </a:r>
          </a:p>
        </p:txBody>
      </p:sp>
      <p:pic>
        <p:nvPicPr>
          <p:cNvPr id="8" name="Picture 2" descr="Image result for aw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40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6673"/>
          </a:xfrm>
        </p:spPr>
        <p:txBody>
          <a:bodyPr/>
          <a:lstStyle/>
          <a:p>
            <a:r>
              <a:rPr lang="en-US" dirty="0"/>
              <a:t>Benefits and use cases for AWS services</a:t>
            </a:r>
          </a:p>
          <a:p>
            <a:pPr lvl="1"/>
            <a:r>
              <a:rPr lang="en-US" dirty="0"/>
              <a:t>Faster time to deployment of new applications</a:t>
            </a:r>
          </a:p>
          <a:p>
            <a:pPr lvl="1"/>
            <a:r>
              <a:rPr lang="en-US" dirty="0"/>
              <a:t>Cloud backup and storage archival options</a:t>
            </a:r>
          </a:p>
          <a:p>
            <a:pPr lvl="1"/>
            <a:r>
              <a:rPr lang="en-US" dirty="0"/>
              <a:t>Disaster recovery strategies with AWS</a:t>
            </a:r>
          </a:p>
          <a:p>
            <a:pPr lvl="2"/>
            <a:r>
              <a:rPr lang="en-US" dirty="0"/>
              <a:t>Cold, warm, and hot sites</a:t>
            </a:r>
          </a:p>
          <a:p>
            <a:pPr lvl="1"/>
            <a:r>
              <a:rPr lang="en-US" dirty="0"/>
              <a:t>Edge locations</a:t>
            </a:r>
          </a:p>
          <a:p>
            <a:pPr lvl="2"/>
            <a:r>
              <a:rPr lang="en-US" dirty="0"/>
              <a:t>Content delivery networks</a:t>
            </a:r>
          </a:p>
          <a:p>
            <a:pPr lvl="2"/>
            <a:r>
              <a:rPr lang="en-US" dirty="0"/>
              <a:t>Keep the data cached closer to the end user</a:t>
            </a:r>
          </a:p>
          <a:p>
            <a:pPr lvl="1"/>
            <a:r>
              <a:rPr lang="en-US" dirty="0"/>
              <a:t>Computationally intense tasks</a:t>
            </a:r>
          </a:p>
          <a:p>
            <a:pPr lvl="2"/>
            <a:r>
              <a:rPr lang="en-US" dirty="0"/>
              <a:t>You’re only charged while your task runs – typically per hour</a:t>
            </a:r>
          </a:p>
          <a:p>
            <a:pPr lvl="3"/>
            <a:r>
              <a:rPr lang="en-US" dirty="0"/>
              <a:t>Rate changes depending on what the type/speed/</a:t>
            </a:r>
            <a:r>
              <a:rPr lang="en-US" dirty="0" err="1"/>
              <a:t>config</a:t>
            </a:r>
            <a:r>
              <a:rPr lang="en-US" dirty="0"/>
              <a:t> of VM</a:t>
            </a:r>
          </a:p>
          <a:p>
            <a:pPr lvl="2"/>
            <a:r>
              <a:rPr lang="en-US" dirty="0"/>
              <a:t>100 Hours on 10 VM’s = 1 hour on 1,000 VM’s</a:t>
            </a:r>
          </a:p>
          <a:p>
            <a:pPr lvl="2"/>
            <a:r>
              <a:rPr lang="en-US" dirty="0"/>
              <a:t>Save money, especially if tasks are infrequent</a:t>
            </a:r>
          </a:p>
        </p:txBody>
      </p:sp>
      <p:pic>
        <p:nvPicPr>
          <p:cNvPr id="7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5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6673"/>
          </a:xfrm>
        </p:spPr>
        <p:txBody>
          <a:bodyPr>
            <a:normAutofit/>
          </a:bodyPr>
          <a:lstStyle/>
          <a:p>
            <a:r>
              <a:rPr lang="en-US" dirty="0"/>
              <a:t>Elastic Compute Cloud (EC2)</a:t>
            </a:r>
          </a:p>
          <a:p>
            <a:pPr lvl="1"/>
            <a:r>
              <a:rPr lang="en-US" dirty="0"/>
              <a:t>Most common compute service that Amazon offers</a:t>
            </a:r>
          </a:p>
          <a:p>
            <a:pPr lvl="1"/>
            <a:r>
              <a:rPr lang="en-US" dirty="0"/>
              <a:t>Deploy virtual machines</a:t>
            </a:r>
          </a:p>
          <a:p>
            <a:pPr lvl="1"/>
            <a:r>
              <a:rPr lang="en-US" dirty="0"/>
              <a:t>Amazon Machine Images (AMI’s)</a:t>
            </a:r>
          </a:p>
          <a:p>
            <a:pPr lvl="2"/>
            <a:r>
              <a:rPr lang="en-US" dirty="0"/>
              <a:t>Template of pre-configured EC2 instances</a:t>
            </a:r>
          </a:p>
          <a:p>
            <a:pPr lvl="2"/>
            <a:r>
              <a:rPr lang="en-US" dirty="0"/>
              <a:t>Can include a base OS and additional applications</a:t>
            </a:r>
          </a:p>
          <a:p>
            <a:pPr lvl="2"/>
            <a:r>
              <a:rPr lang="en-US" dirty="0"/>
              <a:t>Customized AMI’s and </a:t>
            </a:r>
          </a:p>
          <a:p>
            <a:pPr lvl="1"/>
            <a:r>
              <a:rPr lang="en-US" dirty="0"/>
              <a:t>Instance Types</a:t>
            </a:r>
          </a:p>
          <a:p>
            <a:pPr lvl="2"/>
            <a:r>
              <a:rPr lang="en-US" dirty="0"/>
              <a:t>Size of instance: CPU, RAM, Disk, Network, etc.</a:t>
            </a:r>
          </a:p>
          <a:p>
            <a:pPr lvl="2"/>
            <a:r>
              <a:rPr lang="en-US" dirty="0"/>
              <a:t>Categorized into different families – different types of hardware</a:t>
            </a:r>
          </a:p>
          <a:p>
            <a:pPr lvl="3"/>
            <a:r>
              <a:rPr lang="en-US" dirty="0"/>
              <a:t>Storage optimized, compute optimized, memory optimized, </a:t>
            </a:r>
            <a:br>
              <a:rPr lang="en-US" dirty="0"/>
            </a:br>
            <a:r>
              <a:rPr lang="en-US" dirty="0"/>
              <a:t>GPU, general use, combination, etc.</a:t>
            </a:r>
          </a:p>
        </p:txBody>
      </p:sp>
      <p:pic>
        <p:nvPicPr>
          <p:cNvPr id="7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DF48-C01F-DD4D-A39F-3727C6EC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DevOPS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F1D06-A029-4C48-B630-53ED6105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DevOPS</a:t>
            </a:r>
            <a:r>
              <a:rPr lang="en-US" dirty="0"/>
              <a:t> – A set of practices that automates the processes between software development and IT teams</a:t>
            </a:r>
          </a:p>
          <a:p>
            <a:pPr lvl="1"/>
            <a:r>
              <a:rPr lang="en-US" dirty="0"/>
              <a:t>Allows for rapid building, testing, and deployment</a:t>
            </a:r>
          </a:p>
          <a:p>
            <a:pPr lvl="2"/>
            <a:r>
              <a:rPr lang="en-US" dirty="0"/>
              <a:t>Can deploy new versions of software more often</a:t>
            </a:r>
          </a:p>
          <a:p>
            <a:pPr lvl="2"/>
            <a:r>
              <a:rPr lang="en-US" dirty="0"/>
              <a:t>Create automated testing and review scenarios</a:t>
            </a:r>
          </a:p>
          <a:p>
            <a:pPr lvl="1"/>
            <a:r>
              <a:rPr lang="en-US" dirty="0"/>
              <a:t>Manage infrastructure as code</a:t>
            </a:r>
          </a:p>
          <a:p>
            <a:pPr lvl="2"/>
            <a:r>
              <a:rPr lang="en-US" dirty="0"/>
              <a:t>Git, branching, pull, merge, versioning…</a:t>
            </a:r>
          </a:p>
          <a:p>
            <a:pPr lvl="1"/>
            <a:r>
              <a:rPr lang="en-US" dirty="0"/>
              <a:t>Key items of </a:t>
            </a:r>
            <a:r>
              <a:rPr lang="en-US" dirty="0" err="1"/>
              <a:t>DevOPS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Culture – A shift from individual silos to cross-team collaboration</a:t>
            </a:r>
          </a:p>
          <a:p>
            <a:pPr lvl="2"/>
            <a:r>
              <a:rPr lang="en-US" dirty="0"/>
              <a:t>Automation – Remove the possibility of human error, make things repeatable</a:t>
            </a:r>
          </a:p>
          <a:p>
            <a:pPr lvl="2"/>
            <a:r>
              <a:rPr lang="en-US" dirty="0"/>
              <a:t>Lean – Eliminate low-value activities and move quickly, agility, fail fast</a:t>
            </a:r>
          </a:p>
          <a:p>
            <a:pPr lvl="2"/>
            <a:r>
              <a:rPr lang="en-US" dirty="0"/>
              <a:t>Measurement – Show increases in efficiency of new processes, identify areas of improvement</a:t>
            </a:r>
          </a:p>
          <a:p>
            <a:pPr lvl="2"/>
            <a:r>
              <a:rPr lang="en-US" dirty="0"/>
              <a:t>Sharing – Share responsibility between Dev and Ops to grow the teams and increase success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57F64-CBCE-D34E-BC10-8D321FF8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705" y="3236495"/>
            <a:ext cx="2794825" cy="28451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983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1827"/>
          </a:xfrm>
        </p:spPr>
        <p:txBody>
          <a:bodyPr>
            <a:normAutofit/>
          </a:bodyPr>
          <a:lstStyle/>
          <a:p>
            <a:r>
              <a:rPr lang="en-US" dirty="0"/>
              <a:t>Cloud Review</a:t>
            </a:r>
          </a:p>
          <a:p>
            <a:r>
              <a:rPr lang="en-US" dirty="0"/>
              <a:t>DevOps Review</a:t>
            </a:r>
          </a:p>
          <a:p>
            <a:r>
              <a:rPr lang="en-US" dirty="0"/>
              <a:t>Data Center Review</a:t>
            </a:r>
          </a:p>
          <a:p>
            <a:r>
              <a:rPr lang="en-US" dirty="0"/>
              <a:t>Parted and </a:t>
            </a:r>
            <a:r>
              <a:rPr lang="en-US" dirty="0" err="1"/>
              <a:t>FDisk</a:t>
            </a:r>
            <a:endParaRPr lang="en-US" dirty="0"/>
          </a:p>
          <a:p>
            <a:r>
              <a:rPr lang="en-US" dirty="0"/>
              <a:t>Show &amp; Tell</a:t>
            </a:r>
          </a:p>
        </p:txBody>
      </p:sp>
      <p:pic>
        <p:nvPicPr>
          <p:cNvPr id="1026" name="Picture 2" descr="https://webtoolfeed.files.wordpress.com/2011/11/advertising-pha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52" y="3685882"/>
            <a:ext cx="4140817" cy="2258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83346"/>
          </a:xfrm>
        </p:spPr>
        <p:txBody>
          <a:bodyPr>
            <a:normAutofit/>
          </a:bodyPr>
          <a:lstStyle/>
          <a:p>
            <a:r>
              <a:rPr lang="en-US" dirty="0"/>
              <a:t>Rack mountable equipment</a:t>
            </a:r>
          </a:p>
          <a:p>
            <a:pPr lvl="1"/>
            <a:r>
              <a:rPr lang="en-US" dirty="0"/>
              <a:t>Specific, measurable, known</a:t>
            </a:r>
          </a:p>
          <a:p>
            <a:r>
              <a:rPr lang="en-US" dirty="0"/>
              <a:t>Extensive redundancy</a:t>
            </a:r>
          </a:p>
          <a:p>
            <a:pPr lvl="1"/>
            <a:r>
              <a:rPr lang="en-US" dirty="0"/>
              <a:t>Redundant power, cooling, networks, other devices</a:t>
            </a:r>
          </a:p>
          <a:p>
            <a:r>
              <a:rPr lang="en-US" dirty="0"/>
              <a:t>Power Distribution Units (PDU’s)</a:t>
            </a:r>
          </a:p>
          <a:p>
            <a:pPr lvl="1"/>
            <a:r>
              <a:rPr lang="en-US" dirty="0"/>
              <a:t>Can monitor power draw (amperage)</a:t>
            </a:r>
          </a:p>
          <a:p>
            <a:pPr lvl="1"/>
            <a:r>
              <a:rPr lang="en-US" dirty="0"/>
              <a:t>Some are network accessible</a:t>
            </a:r>
          </a:p>
          <a:p>
            <a:r>
              <a:rPr lang="en-US" dirty="0"/>
              <a:t>Raised floor design</a:t>
            </a:r>
          </a:p>
          <a:p>
            <a:pPr lvl="1"/>
            <a:r>
              <a:rPr lang="en-US" dirty="0"/>
              <a:t>Power feeds under floor</a:t>
            </a:r>
          </a:p>
          <a:p>
            <a:pPr lvl="1"/>
            <a:r>
              <a:rPr lang="en-US" dirty="0"/>
              <a:t>Cooling through floor</a:t>
            </a:r>
          </a:p>
          <a:p>
            <a:r>
              <a:rPr lang="en-US" dirty="0"/>
              <a:t>Overhead cable trays</a:t>
            </a:r>
          </a:p>
          <a:p>
            <a:pPr lvl="1"/>
            <a:r>
              <a:rPr lang="en-US" dirty="0"/>
              <a:t>Storage networks or TCP/IP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218" y="2541181"/>
            <a:ext cx="4772559" cy="3583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20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0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38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6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0"/>
            <a:ext cx="585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28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6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52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569814"/>
          </a:xfrm>
        </p:spPr>
        <p:txBody>
          <a:bodyPr>
            <a:normAutofit/>
          </a:bodyPr>
          <a:lstStyle/>
          <a:p>
            <a:r>
              <a:rPr lang="en-US" dirty="0"/>
              <a:t>“Go as far as you can see, and you will see further.” - Zig </a:t>
            </a:r>
            <a:r>
              <a:rPr lang="en-US" dirty="0" err="1"/>
              <a:t>Ziglar</a:t>
            </a:r>
            <a:endParaRPr lang="en-US" dirty="0"/>
          </a:p>
          <a:p>
            <a:r>
              <a:rPr lang="en-US" dirty="0"/>
              <a:t>Attendance</a:t>
            </a:r>
          </a:p>
          <a:p>
            <a:r>
              <a:rPr lang="en-US" dirty="0"/>
              <a:t>Assignment 11 due April 2</a:t>
            </a:r>
            <a:r>
              <a:rPr lang="en-US" baseline="30000" dirty="0"/>
              <a:t>nd</a:t>
            </a:r>
          </a:p>
          <a:p>
            <a:r>
              <a:rPr lang="en-US" dirty="0"/>
              <a:t>Assignment 12 due April 9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Assignment 13 due April 16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Good of the class</a:t>
            </a:r>
          </a:p>
          <a:p>
            <a:pPr lvl="1"/>
            <a:r>
              <a:rPr lang="en-US" dirty="0"/>
              <a:t>Final Exam</a:t>
            </a:r>
          </a:p>
          <a:p>
            <a:pPr lvl="2"/>
            <a:r>
              <a:rPr lang="en-US" dirty="0"/>
              <a:t>300 Points</a:t>
            </a:r>
          </a:p>
          <a:p>
            <a:pPr lvl="3"/>
            <a:r>
              <a:rPr lang="en-US" dirty="0"/>
              <a:t>Hands-on: 40 points (similar to many assignments)</a:t>
            </a:r>
          </a:p>
          <a:p>
            <a:pPr lvl="3"/>
            <a:r>
              <a:rPr lang="en-US" dirty="0"/>
              <a:t>Short/long answer: 260 points (similar to midterm)</a:t>
            </a:r>
          </a:p>
          <a:p>
            <a:pPr lvl="2"/>
            <a:r>
              <a:rPr lang="en-US" dirty="0"/>
              <a:t>Tuesday April 29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 lvl="2"/>
            <a:r>
              <a:rPr lang="en-US" dirty="0"/>
              <a:t>5:00PM – 7:00PM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396148" cy="4293808"/>
          </a:xfrm>
        </p:spPr>
        <p:txBody>
          <a:bodyPr>
            <a:normAutofit/>
          </a:bodyPr>
          <a:lstStyle/>
          <a:p>
            <a:r>
              <a:rPr lang="en-US" dirty="0" err="1"/>
              <a:t>Stuxnet</a:t>
            </a:r>
            <a:r>
              <a:rPr lang="en-US" dirty="0"/>
              <a:t> Virus Video?!</a:t>
            </a:r>
          </a:p>
          <a:p>
            <a:pPr lvl="1"/>
            <a:r>
              <a:rPr lang="en-US" dirty="0">
                <a:hlinkClick r:id="rId3"/>
              </a:rPr>
              <a:t>https://www.youtube.com/watch?v=J07N1KXOyfk</a:t>
            </a:r>
            <a:endParaRPr lang="en-US" dirty="0"/>
          </a:p>
          <a:p>
            <a:pPr lvl="2"/>
            <a:r>
              <a:rPr lang="en-US" dirty="0"/>
              <a:t>10 Minute runtime</a:t>
            </a:r>
          </a:p>
          <a:p>
            <a:r>
              <a:rPr lang="en-US" dirty="0"/>
              <a:t>Professor online most of the days (checking email)</a:t>
            </a:r>
          </a:p>
          <a:p>
            <a:pPr lvl="1"/>
            <a:r>
              <a:rPr lang="en-US" dirty="0"/>
              <a:t>8:00 AM to 8:00 PM</a:t>
            </a:r>
          </a:p>
          <a:p>
            <a:pPr lvl="1"/>
            <a:r>
              <a:rPr lang="en-US" dirty="0"/>
              <a:t>Except lunch…</a:t>
            </a:r>
          </a:p>
        </p:txBody>
      </p:sp>
      <p:pic>
        <p:nvPicPr>
          <p:cNvPr id="4" name="Picture 2" descr="https://a2ua.com/information/information-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27" y="4374839"/>
            <a:ext cx="2503318" cy="1877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95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26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5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9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8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49" y="78580"/>
            <a:ext cx="8899526" cy="66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37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59027"/>
            <a:ext cx="4058680" cy="5411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F60B-708D-7C45-898D-EA3FE8A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EA8A-AACD-4346-81D5-E1F92111B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Storage Frames!</a:t>
            </a:r>
          </a:p>
          <a:p>
            <a:r>
              <a:rPr lang="en-US" dirty="0"/>
              <a:t>Tons of hard drives providing raw storage</a:t>
            </a:r>
          </a:p>
          <a:p>
            <a:r>
              <a:rPr lang="en-US" dirty="0"/>
              <a:t>Controller PC manages devices</a:t>
            </a:r>
          </a:p>
          <a:p>
            <a:r>
              <a:rPr lang="en-US" dirty="0"/>
              <a:t>RAID</a:t>
            </a:r>
          </a:p>
          <a:p>
            <a:r>
              <a:rPr lang="en-US" dirty="0"/>
              <a:t>Highly Available</a:t>
            </a:r>
          </a:p>
          <a:p>
            <a:r>
              <a:rPr lang="en-US" dirty="0"/>
              <a:t>Ultra Fast Fiber Channel Connectivity</a:t>
            </a:r>
          </a:p>
          <a:p>
            <a:r>
              <a:rPr lang="en-US" dirty="0"/>
              <a:t>Horizontal drives = Traditional Spinning Hard Disk Drive (HDD)</a:t>
            </a:r>
          </a:p>
          <a:p>
            <a:r>
              <a:rPr lang="en-US" dirty="0"/>
              <a:t>Vertical drives = Solid State Storage (SSD)</a:t>
            </a:r>
          </a:p>
        </p:txBody>
      </p:sp>
    </p:spTree>
    <p:extLst>
      <p:ext uri="{BB962C8B-B14F-4D97-AF65-F5344CB8AC3E}">
        <p14:creationId xmlns:p14="http://schemas.microsoft.com/office/powerpoint/2010/main" val="2532889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F60B-708D-7C45-898D-EA3FE8A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EA8A-AACD-4346-81D5-E1F92111B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963"/>
          </a:xfrm>
        </p:spPr>
        <p:txBody>
          <a:bodyPr/>
          <a:lstStyle/>
          <a:p>
            <a:r>
              <a:rPr lang="en-US" dirty="0"/>
              <a:t>Under the floor!</a:t>
            </a:r>
          </a:p>
          <a:p>
            <a:r>
              <a:rPr lang="en-US" dirty="0"/>
              <a:t>Power and air handling</a:t>
            </a:r>
          </a:p>
          <a:p>
            <a:pPr lvl="1"/>
            <a:r>
              <a:rPr lang="en-US" dirty="0"/>
              <a:t>Cold air is pumped into the floor</a:t>
            </a:r>
          </a:p>
          <a:p>
            <a:pPr lvl="1"/>
            <a:r>
              <a:rPr lang="en-US" dirty="0"/>
              <a:t>Grated floor tiles allow cool air up in the proper places</a:t>
            </a:r>
          </a:p>
          <a:p>
            <a:r>
              <a:rPr lang="en-US" dirty="0"/>
              <a:t>Two different power feeds</a:t>
            </a:r>
          </a:p>
          <a:p>
            <a:pPr lvl="1"/>
            <a:r>
              <a:rPr lang="en-US" dirty="0"/>
              <a:t>Red power feed – “Side A”</a:t>
            </a:r>
          </a:p>
          <a:p>
            <a:pPr lvl="1"/>
            <a:r>
              <a:rPr lang="en-US" dirty="0"/>
              <a:t>Blue power feed – “Side B”</a:t>
            </a:r>
          </a:p>
          <a:p>
            <a:pPr lvl="1"/>
            <a:r>
              <a:rPr lang="en-US" dirty="0"/>
              <a:t>Make sure to follow power separation into cabinets!</a:t>
            </a:r>
          </a:p>
          <a:p>
            <a:pPr lvl="2"/>
            <a:r>
              <a:rPr lang="en-US" dirty="0"/>
              <a:t>Its pointless to have separate power feeds if you don’t use them appropriately!</a:t>
            </a:r>
          </a:p>
          <a:p>
            <a:pPr lvl="1"/>
            <a:r>
              <a:rPr lang="en-US" dirty="0"/>
              <a:t>May be separate feeds from two different utility providers, </a:t>
            </a:r>
            <a:br>
              <a:rPr lang="en-US" dirty="0"/>
            </a:br>
            <a:r>
              <a:rPr lang="en-US" dirty="0"/>
              <a:t>or separate feeds from the same utility provider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4A07F-60C3-9D43-9119-AE1757B43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735" y="988906"/>
            <a:ext cx="3952343" cy="5269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9457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F60B-708D-7C45-898D-EA3FE8A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EA8A-AACD-4346-81D5-E1F92111B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963"/>
          </a:xfrm>
        </p:spPr>
        <p:txBody>
          <a:bodyPr/>
          <a:lstStyle/>
          <a:p>
            <a:r>
              <a:rPr lang="en-US" dirty="0"/>
              <a:t>Battery Backup Power!</a:t>
            </a:r>
          </a:p>
          <a:p>
            <a:pPr lvl="1"/>
            <a:r>
              <a:rPr lang="en-US" dirty="0"/>
              <a:t>Banks of lead-acid batteries</a:t>
            </a:r>
          </a:p>
          <a:p>
            <a:pPr lvl="1"/>
            <a:r>
              <a:rPr lang="en-US" dirty="0"/>
              <a:t>These batteries give off toxic fumes…</a:t>
            </a:r>
          </a:p>
          <a:p>
            <a:pPr lvl="2"/>
            <a:r>
              <a:rPr lang="en-US" dirty="0"/>
              <a:t>There is an exhaust fan in the back corner of the room</a:t>
            </a:r>
          </a:p>
          <a:p>
            <a:pPr lvl="2"/>
            <a:r>
              <a:rPr lang="en-US" dirty="0"/>
              <a:t>There is also a temperature control unit back there</a:t>
            </a:r>
          </a:p>
          <a:p>
            <a:pPr lvl="1"/>
            <a:r>
              <a:rPr lang="en-US" dirty="0"/>
              <a:t>Wired together to provide the correct voltage/amperage</a:t>
            </a:r>
          </a:p>
          <a:p>
            <a:pPr lvl="2"/>
            <a:r>
              <a:rPr lang="en-US" dirty="0"/>
              <a:t>Series vs. parallel wiring</a:t>
            </a:r>
          </a:p>
          <a:p>
            <a:pPr lvl="1"/>
            <a:r>
              <a:rPr lang="en-US" dirty="0"/>
              <a:t>Batteries provide instant power, preventing interruptions</a:t>
            </a:r>
            <a:br>
              <a:rPr lang="en-US" dirty="0"/>
            </a:br>
            <a:r>
              <a:rPr lang="en-US" dirty="0"/>
              <a:t>when utility power is lost</a:t>
            </a:r>
          </a:p>
          <a:p>
            <a:pPr lvl="1"/>
            <a:r>
              <a:rPr lang="en-US" dirty="0"/>
              <a:t>Battery backup is only intended for a short time (&lt; 1 hour)</a:t>
            </a:r>
          </a:p>
          <a:p>
            <a:pPr lvl="1"/>
            <a:r>
              <a:rPr lang="en-US" dirty="0"/>
              <a:t>A generator is intended to provide extended power</a:t>
            </a:r>
            <a:br>
              <a:rPr lang="en-US" dirty="0"/>
            </a:br>
            <a:r>
              <a:rPr lang="en-US" dirty="0"/>
              <a:t>supply during a utility power outage</a:t>
            </a:r>
          </a:p>
          <a:p>
            <a:r>
              <a:rPr lang="en-US" dirty="0"/>
              <a:t>Area for improvement?  New battery technology?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11230-3700-9440-BBDE-3ACD4099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280" y="2407026"/>
            <a:ext cx="5006975" cy="37552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7385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26318"/>
          </a:xfrm>
        </p:spPr>
        <p:txBody>
          <a:bodyPr/>
          <a:lstStyle/>
          <a:p>
            <a:r>
              <a:rPr lang="en-US" dirty="0"/>
              <a:t>Storage</a:t>
            </a:r>
          </a:p>
          <a:p>
            <a:pPr lvl="1"/>
            <a:r>
              <a:rPr lang="en-US" dirty="0"/>
              <a:t>Physical Disk Storage</a:t>
            </a:r>
          </a:p>
          <a:p>
            <a:pPr lvl="2"/>
            <a:r>
              <a:rPr lang="en-US" dirty="0"/>
              <a:t>Local server storage</a:t>
            </a:r>
          </a:p>
          <a:p>
            <a:pPr lvl="2"/>
            <a:r>
              <a:rPr lang="en-US" dirty="0"/>
              <a:t>Storage Area Network (SAN)</a:t>
            </a:r>
          </a:p>
          <a:p>
            <a:pPr lvl="2"/>
            <a:r>
              <a:rPr lang="en-US" dirty="0"/>
              <a:t>Network Attached Storage (NAS)</a:t>
            </a:r>
          </a:p>
          <a:p>
            <a:r>
              <a:rPr lang="en-US" dirty="0"/>
              <a:t>Networking</a:t>
            </a:r>
          </a:p>
          <a:p>
            <a:pPr lvl="1"/>
            <a:r>
              <a:rPr lang="en-US" dirty="0"/>
              <a:t>Three-Tier Design</a:t>
            </a:r>
          </a:p>
          <a:p>
            <a:pPr lvl="2"/>
            <a:r>
              <a:rPr lang="en-US" dirty="0"/>
              <a:t>Core Switches</a:t>
            </a:r>
          </a:p>
          <a:p>
            <a:pPr lvl="2"/>
            <a:r>
              <a:rPr lang="en-US" dirty="0"/>
              <a:t>Aggregation or </a:t>
            </a:r>
            <a:r>
              <a:rPr lang="en-US" dirty="0" err="1"/>
              <a:t>Distrubution</a:t>
            </a:r>
            <a:r>
              <a:rPr lang="en-US" dirty="0"/>
              <a:t> Switches</a:t>
            </a:r>
          </a:p>
          <a:p>
            <a:pPr lvl="2"/>
            <a:r>
              <a:rPr lang="en-US" dirty="0"/>
              <a:t>Access or Top of Rack Switches (multiple layers)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Various form factors</a:t>
            </a:r>
          </a:p>
          <a:p>
            <a:pPr lvl="2"/>
            <a:r>
              <a:rPr lang="en-US" dirty="0"/>
              <a:t>Rack mount, blades, desktop chassis</a:t>
            </a:r>
          </a:p>
          <a:p>
            <a:pPr lvl="1"/>
            <a:r>
              <a:rPr lang="en-US" dirty="0"/>
              <a:t>RAM/CPU/Motherboard – Sometimes storage</a:t>
            </a:r>
          </a:p>
        </p:txBody>
      </p:sp>
      <p:pic>
        <p:nvPicPr>
          <p:cNvPr id="2052" name="Picture 4" descr="Image result for three tier 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00" y="2707574"/>
            <a:ext cx="5621236" cy="34188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11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3-Tier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90692"/>
          </a:xfrm>
        </p:spPr>
        <p:txBody>
          <a:bodyPr/>
          <a:lstStyle/>
          <a:p>
            <a:r>
              <a:rPr lang="en-US" dirty="0"/>
              <a:t>A Client-Server software architecture pattern</a:t>
            </a:r>
          </a:p>
          <a:p>
            <a:r>
              <a:rPr lang="en-US" dirty="0"/>
              <a:t>Clients interact with the presentation tier</a:t>
            </a:r>
          </a:p>
          <a:p>
            <a:pPr lvl="1"/>
            <a:r>
              <a:rPr lang="en-US" dirty="0"/>
              <a:t>Also called the client tier</a:t>
            </a:r>
          </a:p>
          <a:p>
            <a:pPr lvl="1"/>
            <a:r>
              <a:rPr lang="en-US" dirty="0"/>
              <a:t>Web browser, mobile device interface, or others (fat client)</a:t>
            </a:r>
          </a:p>
          <a:p>
            <a:r>
              <a:rPr lang="en-US" dirty="0"/>
              <a:t>Logic Tier coordinates the application and commands</a:t>
            </a:r>
          </a:p>
          <a:p>
            <a:pPr lvl="1"/>
            <a:r>
              <a:rPr lang="en-US" dirty="0"/>
              <a:t>Programming and website logic</a:t>
            </a:r>
          </a:p>
          <a:p>
            <a:pPr lvl="1"/>
            <a:r>
              <a:rPr lang="en-US" dirty="0"/>
              <a:t>Website server</a:t>
            </a:r>
          </a:p>
          <a:p>
            <a:r>
              <a:rPr lang="en-US" dirty="0"/>
              <a:t>Data tier stores and organizes data</a:t>
            </a:r>
          </a:p>
          <a:p>
            <a:pPr lvl="1"/>
            <a:r>
              <a:rPr lang="en-US" dirty="0"/>
              <a:t>Databases</a:t>
            </a:r>
          </a:p>
          <a:p>
            <a:pPr lvl="1"/>
            <a:r>
              <a:rPr lang="en-US" dirty="0"/>
              <a:t>SQL commands and similar</a:t>
            </a:r>
          </a:p>
          <a:p>
            <a:r>
              <a:rPr lang="en-US" dirty="0"/>
              <a:t>Middleware may be in place connecting between layers</a:t>
            </a:r>
          </a:p>
        </p:txBody>
      </p:sp>
      <p:pic>
        <p:nvPicPr>
          <p:cNvPr id="1026" name="Picture 2" descr="Image result for 3 tier architectur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089" y="3446552"/>
            <a:ext cx="3921290" cy="25309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3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and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46507"/>
          </a:xfrm>
        </p:spPr>
        <p:txBody>
          <a:bodyPr>
            <a:normAutofit/>
          </a:bodyPr>
          <a:lstStyle/>
          <a:p>
            <a:r>
              <a:rPr lang="en-US" dirty="0"/>
              <a:t>The next few weeks…</a:t>
            </a:r>
          </a:p>
          <a:p>
            <a:pPr lvl="1"/>
            <a:r>
              <a:rPr lang="en-US" dirty="0"/>
              <a:t>Security and Authentication</a:t>
            </a:r>
          </a:p>
          <a:p>
            <a:pPr lvl="1"/>
            <a:r>
              <a:rPr lang="en-US" dirty="0"/>
              <a:t>Firewalls and Filters</a:t>
            </a:r>
          </a:p>
          <a:p>
            <a:pPr lvl="1"/>
            <a:r>
              <a:rPr lang="en-US" dirty="0"/>
              <a:t>Network Services</a:t>
            </a:r>
          </a:p>
          <a:p>
            <a:pPr lvl="1"/>
            <a:r>
              <a:rPr lang="en-US" dirty="0"/>
              <a:t>Monitoring &amp; Performance Tuning</a:t>
            </a:r>
          </a:p>
          <a:p>
            <a:pPr lvl="1"/>
            <a:r>
              <a:rPr lang="en-US" dirty="0"/>
              <a:t>Cloud</a:t>
            </a:r>
          </a:p>
          <a:p>
            <a:pPr lvl="1"/>
            <a:r>
              <a:rPr lang="en-US" dirty="0"/>
              <a:t>Final Exam!</a:t>
            </a:r>
          </a:p>
          <a:p>
            <a:r>
              <a:rPr lang="en-US" dirty="0"/>
              <a:t>Corrections, updates, etc.</a:t>
            </a:r>
          </a:p>
          <a:p>
            <a:pPr lvl="1"/>
            <a:r>
              <a:rPr lang="en-US" dirty="0"/>
              <a:t>Update to our configs – coming later!</a:t>
            </a:r>
          </a:p>
          <a:p>
            <a:r>
              <a:rPr lang="en-US" dirty="0"/>
              <a:t>Questions from previous classes?</a:t>
            </a:r>
          </a:p>
          <a:p>
            <a:pPr lvl="1"/>
            <a:r>
              <a:rPr lang="en-US" dirty="0"/>
              <a:t>Feel free to ask during class, after class, email, office hours…</a:t>
            </a:r>
          </a:p>
          <a:p>
            <a:r>
              <a:rPr lang="en-US" dirty="0"/>
              <a:t>Etcetera</a:t>
            </a:r>
          </a:p>
        </p:txBody>
      </p:sp>
      <p:pic>
        <p:nvPicPr>
          <p:cNvPr id="3074" name="Picture 2" descr="https://www.tnooz.com/wp-content/uploads/2013/01/hotel-revie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70" y="3461001"/>
            <a:ext cx="3270250" cy="2408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74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Hyper-Converged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50069"/>
          </a:xfrm>
        </p:spPr>
        <p:txBody>
          <a:bodyPr/>
          <a:lstStyle/>
          <a:p>
            <a:r>
              <a:rPr lang="en-US" dirty="0"/>
              <a:t>Virtualizes the aspects of a conventional hardware defined data center system</a:t>
            </a:r>
          </a:p>
          <a:p>
            <a:pPr lvl="1"/>
            <a:r>
              <a:rPr lang="en-US" dirty="0"/>
              <a:t>Virtualized computing (VM’s), Virtual SAN, Virtual Networking</a:t>
            </a:r>
          </a:p>
          <a:p>
            <a:pPr lvl="1"/>
            <a:r>
              <a:rPr lang="en-US" dirty="0"/>
              <a:t>Often times run on commodity (off the shelf) hardware</a:t>
            </a:r>
          </a:p>
          <a:p>
            <a:pPr lvl="2"/>
            <a:r>
              <a:rPr lang="en-US" dirty="0"/>
              <a:t>Decreased costs, can be easier to obtain, can be a lesser quality…</a:t>
            </a:r>
          </a:p>
          <a:p>
            <a:pPr lvl="1"/>
            <a:r>
              <a:rPr lang="en-US" dirty="0"/>
              <a:t>Software defined IT Infrastructure</a:t>
            </a:r>
          </a:p>
          <a:p>
            <a:pPr lvl="2"/>
            <a:r>
              <a:rPr lang="en-US" dirty="0"/>
              <a:t>Virtualize everything, script everything, automate everything</a:t>
            </a:r>
          </a:p>
          <a:p>
            <a:pPr lvl="2"/>
            <a:r>
              <a:rPr lang="en-US" dirty="0"/>
              <a:t>Easily repeatable, easily auditable, easily maintained</a:t>
            </a:r>
          </a:p>
          <a:p>
            <a:pPr lvl="1"/>
            <a:r>
              <a:rPr lang="en-US" dirty="0"/>
              <a:t>How far can you virtualize?</a:t>
            </a:r>
          </a:p>
          <a:p>
            <a:pPr lvl="1"/>
            <a:r>
              <a:rPr lang="en-US" dirty="0"/>
              <a:t>How much can you automate?</a:t>
            </a:r>
          </a:p>
          <a:p>
            <a:pPr lvl="1"/>
            <a:r>
              <a:rPr lang="en-US" dirty="0"/>
              <a:t>Leads to different data center methodology!</a:t>
            </a:r>
          </a:p>
          <a:p>
            <a:pPr lvl="2"/>
            <a:r>
              <a:rPr lang="en-US" dirty="0"/>
              <a:t>Standardize hardware components</a:t>
            </a:r>
          </a:p>
          <a:p>
            <a:pPr lvl="2"/>
            <a:r>
              <a:rPr lang="en-US" dirty="0"/>
              <a:t>Virtualize everything</a:t>
            </a:r>
          </a:p>
          <a:p>
            <a:pPr lvl="2"/>
            <a:r>
              <a:rPr lang="en-US" dirty="0"/>
              <a:t>Script the entire deployment of your infrastructure</a:t>
            </a:r>
          </a:p>
          <a:p>
            <a:pPr lvl="3"/>
            <a:r>
              <a:rPr lang="en-US" dirty="0"/>
              <a:t>Then automate your middleware and app deployments!</a:t>
            </a:r>
          </a:p>
        </p:txBody>
      </p:sp>
      <p:pic>
        <p:nvPicPr>
          <p:cNvPr id="4" name="Picture 2" descr="Image result for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41" y="4189675"/>
            <a:ext cx="5363377" cy="1787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93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Operating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3601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Splunk</a:t>
            </a:r>
            <a:endParaRPr lang="en-US" dirty="0"/>
          </a:p>
          <a:p>
            <a:pPr lvl="1"/>
            <a:r>
              <a:rPr lang="en-US" dirty="0"/>
              <a:t>Log file aggregation tool - Organize many different log files into a single searchable interface</a:t>
            </a:r>
          </a:p>
          <a:p>
            <a:pPr lvl="2"/>
            <a:r>
              <a:rPr lang="en-US" dirty="0"/>
              <a:t>Multiple logs from multiple systems!</a:t>
            </a:r>
          </a:p>
          <a:p>
            <a:pPr lvl="1"/>
            <a:r>
              <a:rPr lang="en-US" dirty="0"/>
              <a:t>Correlate information between different logs/systems/etc.</a:t>
            </a:r>
          </a:p>
          <a:p>
            <a:r>
              <a:rPr lang="en-US" dirty="0"/>
              <a:t>Cacti</a:t>
            </a:r>
          </a:p>
          <a:p>
            <a:pPr lvl="1"/>
            <a:r>
              <a:rPr lang="en-US" dirty="0"/>
              <a:t>Monitor network, CPU, disk space, etc.</a:t>
            </a:r>
          </a:p>
          <a:p>
            <a:pPr lvl="1"/>
            <a:r>
              <a:rPr lang="en-US" dirty="0"/>
              <a:t>Long-term system monitoring</a:t>
            </a:r>
          </a:p>
          <a:p>
            <a:pPr lvl="1"/>
            <a:r>
              <a:rPr lang="en-US" dirty="0"/>
              <a:t>Example graph to right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r>
              <a:rPr lang="en-US" dirty="0" err="1"/>
              <a:t>Naigos</a:t>
            </a:r>
            <a:endParaRPr lang="en-US" dirty="0"/>
          </a:p>
          <a:p>
            <a:pPr lvl="1"/>
            <a:r>
              <a:rPr lang="en-US" dirty="0"/>
              <a:t>Similar to Cacti</a:t>
            </a:r>
          </a:p>
          <a:p>
            <a:pPr lvl="1"/>
            <a:r>
              <a:rPr lang="en-US" dirty="0"/>
              <a:t>Monitor system resources</a:t>
            </a:r>
          </a:p>
          <a:p>
            <a:r>
              <a:rPr lang="en-US" dirty="0" err="1"/>
              <a:t>Netdata</a:t>
            </a:r>
            <a:endParaRPr lang="en-US" dirty="0"/>
          </a:p>
          <a:p>
            <a:pPr lvl="1"/>
            <a:r>
              <a:rPr lang="en-US" dirty="0"/>
              <a:t>Real-time short-term system monitoring</a:t>
            </a:r>
          </a:p>
          <a:p>
            <a:r>
              <a:rPr lang="en-US" dirty="0"/>
              <a:t>Nimbus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92" y="3261674"/>
            <a:ext cx="6194564" cy="29391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21024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 </a:t>
            </a:r>
            <a:r>
              <a:rPr lang="en-US" dirty="0" err="1"/>
              <a:t>Approx</a:t>
            </a:r>
            <a:r>
              <a:rPr lang="en-US" dirty="0"/>
              <a:t> </a:t>
            </a:r>
            <a:r>
              <a:rPr lang="en-US" b="1" u="sng" dirty="0"/>
              <a:t>9.6</a:t>
            </a:r>
            <a:r>
              <a:rPr lang="en-US" dirty="0"/>
              <a:t> </a:t>
            </a:r>
            <a:r>
              <a:rPr lang="en-US" dirty="0" err="1"/>
              <a:t>MBps</a:t>
            </a:r>
            <a:r>
              <a:rPr lang="en-US" dirty="0"/>
              <a:t> outbound constantly…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9FDD838-0B78-7240-978A-0809C3028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38" y="2825420"/>
            <a:ext cx="7985964" cy="33366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8676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  <a:p>
            <a:pPr lvl="1"/>
            <a:r>
              <a:rPr lang="en-US" dirty="0"/>
              <a:t>That looks like it has</a:t>
            </a:r>
            <a:br>
              <a:rPr lang="en-US" dirty="0"/>
            </a:br>
            <a:r>
              <a:rPr lang="en-US" dirty="0"/>
              <a:t>been sending data</a:t>
            </a:r>
            <a:br>
              <a:rPr lang="en-US" dirty="0"/>
            </a:br>
            <a:r>
              <a:rPr lang="en-US" dirty="0"/>
              <a:t>for almost a day…</a:t>
            </a:r>
          </a:p>
          <a:p>
            <a:pPr lvl="2"/>
            <a:r>
              <a:rPr lang="en-US" dirty="0"/>
              <a:t>Probably not normal</a:t>
            </a:r>
          </a:p>
          <a:p>
            <a:pPr lvl="1"/>
            <a:r>
              <a:rPr lang="en-US" dirty="0"/>
              <a:t>Let’s investigate further…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0976E7-5F56-A64D-9395-EDD2B69EB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63" y="2233124"/>
            <a:ext cx="4524717" cy="4022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0246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  <a:p>
            <a:pPr lvl="1"/>
            <a:r>
              <a:rPr lang="en-US" dirty="0"/>
              <a:t>That looks like it has</a:t>
            </a:r>
            <a:br>
              <a:rPr lang="en-US" dirty="0"/>
            </a:br>
            <a:r>
              <a:rPr lang="en-US" dirty="0"/>
              <a:t>been sending data</a:t>
            </a:r>
            <a:br>
              <a:rPr lang="en-US" dirty="0"/>
            </a:br>
            <a:r>
              <a:rPr lang="en-US" dirty="0"/>
              <a:t>for almost a day…</a:t>
            </a:r>
          </a:p>
          <a:p>
            <a:pPr lvl="2"/>
            <a:r>
              <a:rPr lang="en-US" dirty="0"/>
              <a:t>Probably not normal</a:t>
            </a:r>
          </a:p>
          <a:p>
            <a:pPr lvl="1"/>
            <a:r>
              <a:rPr lang="en-US" dirty="0"/>
              <a:t>Let’s investigate further…</a:t>
            </a:r>
          </a:p>
          <a:p>
            <a:pPr lvl="1"/>
            <a:r>
              <a:rPr lang="en-US" dirty="0"/>
              <a:t>Well, that’s a </a:t>
            </a:r>
            <a:r>
              <a:rPr lang="en-US" dirty="0" err="1"/>
              <a:t>similiar</a:t>
            </a:r>
            <a:br>
              <a:rPr lang="en-US" dirty="0"/>
            </a:br>
            <a:r>
              <a:rPr lang="en-US" dirty="0"/>
              <a:t>pattern on eth3 (NAS)…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C7BC1C4-DEE6-9647-8302-332A4B3D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4" y="2801815"/>
            <a:ext cx="7764746" cy="33250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6348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  <a:p>
            <a:pPr lvl="1"/>
            <a:r>
              <a:rPr lang="en-US" dirty="0"/>
              <a:t>That looks like it has</a:t>
            </a:r>
            <a:br>
              <a:rPr lang="en-US" dirty="0"/>
            </a:br>
            <a:r>
              <a:rPr lang="en-US" dirty="0"/>
              <a:t>been sending data</a:t>
            </a:r>
            <a:br>
              <a:rPr lang="en-US" dirty="0"/>
            </a:br>
            <a:r>
              <a:rPr lang="en-US" dirty="0"/>
              <a:t>for almost a day…</a:t>
            </a:r>
          </a:p>
          <a:p>
            <a:pPr lvl="2"/>
            <a:r>
              <a:rPr lang="en-US" dirty="0"/>
              <a:t>Probably not normal</a:t>
            </a:r>
          </a:p>
          <a:p>
            <a:pPr lvl="1"/>
            <a:r>
              <a:rPr lang="en-US" dirty="0"/>
              <a:t>Let’s investigate further…</a:t>
            </a:r>
          </a:p>
          <a:p>
            <a:pPr lvl="1"/>
            <a:r>
              <a:rPr lang="en-US" dirty="0"/>
              <a:t>Well, that’s a </a:t>
            </a:r>
            <a:r>
              <a:rPr lang="en-US" dirty="0" err="1"/>
              <a:t>similiar</a:t>
            </a:r>
            <a:br>
              <a:rPr lang="en-US" dirty="0"/>
            </a:br>
            <a:r>
              <a:rPr lang="en-US" dirty="0"/>
              <a:t>pattern on eth3 (NAS)…</a:t>
            </a:r>
          </a:p>
          <a:p>
            <a:pPr lvl="1"/>
            <a:r>
              <a:rPr lang="en-US" dirty="0" err="1"/>
              <a:t>Gotta</a:t>
            </a:r>
            <a:r>
              <a:rPr lang="en-US" dirty="0"/>
              <a:t> go read logs…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C7BC1C4-DEE6-9647-8302-332A4B3D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4" y="2801815"/>
            <a:ext cx="7764746" cy="33250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13642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6CF9-3629-064E-A414-EE4569BF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A65A-FDF0-8C44-9E43-B60ACABC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4728"/>
          </a:xfrm>
        </p:spPr>
        <p:txBody>
          <a:bodyPr/>
          <a:lstStyle/>
          <a:p>
            <a:r>
              <a:rPr lang="en-US" dirty="0"/>
              <a:t>Two physical devices</a:t>
            </a:r>
          </a:p>
          <a:p>
            <a:pPr lvl="1"/>
            <a:r>
              <a:rPr lang="en-US" dirty="0"/>
              <a:t>Physical Server</a:t>
            </a:r>
          </a:p>
          <a:p>
            <a:pPr lvl="2"/>
            <a:r>
              <a:rPr lang="en-US" dirty="0"/>
              <a:t>VM Host</a:t>
            </a:r>
          </a:p>
          <a:p>
            <a:pPr lvl="2"/>
            <a:r>
              <a:rPr lang="en-US" dirty="0"/>
              <a:t>SSH Server</a:t>
            </a:r>
          </a:p>
          <a:p>
            <a:pPr lvl="2"/>
            <a:r>
              <a:rPr lang="en-US" dirty="0"/>
              <a:t>VPN Server</a:t>
            </a:r>
          </a:p>
          <a:p>
            <a:pPr lvl="2"/>
            <a:r>
              <a:rPr lang="en-US" dirty="0"/>
              <a:t>File Server</a:t>
            </a:r>
          </a:p>
          <a:p>
            <a:pPr lvl="2"/>
            <a:r>
              <a:rPr lang="en-US" dirty="0"/>
              <a:t>Lots of disks and network cards</a:t>
            </a:r>
          </a:p>
          <a:p>
            <a:pPr lvl="2"/>
            <a:r>
              <a:rPr lang="en-US" dirty="0"/>
              <a:t>DNS, DHCP, NTP, more…</a:t>
            </a:r>
          </a:p>
          <a:p>
            <a:pPr lvl="1"/>
            <a:r>
              <a:rPr lang="en-US" dirty="0"/>
              <a:t>NAS</a:t>
            </a:r>
          </a:p>
          <a:p>
            <a:pPr lvl="2"/>
            <a:r>
              <a:rPr lang="en-US" dirty="0"/>
              <a:t>5 x 10TB disks</a:t>
            </a:r>
          </a:p>
          <a:p>
            <a:pPr lvl="2"/>
            <a:r>
              <a:rPr lang="en-US" dirty="0"/>
              <a:t>Raid 5 array, 1 hot spare</a:t>
            </a:r>
          </a:p>
          <a:p>
            <a:pPr lvl="2"/>
            <a:r>
              <a:rPr lang="en-US" dirty="0"/>
              <a:t>27TB available, 9TB in use</a:t>
            </a:r>
          </a:p>
          <a:p>
            <a:pPr lvl="2"/>
            <a:r>
              <a:rPr lang="en-US" dirty="0"/>
              <a:t>VM Host</a:t>
            </a:r>
          </a:p>
          <a:p>
            <a:pPr lvl="3"/>
            <a:r>
              <a:rPr lang="en-US" dirty="0"/>
              <a:t>Put services in separate VMs!</a:t>
            </a:r>
          </a:p>
          <a:p>
            <a:pPr lvl="3"/>
            <a:r>
              <a:rPr lang="en-US" dirty="0"/>
              <a:t>DNS, DHCP, NTP, more…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F3A9C-7F73-D346-9A57-2ECC47D060A6}"/>
              </a:ext>
            </a:extLst>
          </p:cNvPr>
          <p:cNvGrpSpPr/>
          <p:nvPr/>
        </p:nvGrpSpPr>
        <p:grpSpPr>
          <a:xfrm>
            <a:off x="4349262" y="2023001"/>
            <a:ext cx="7321373" cy="4139170"/>
            <a:chOff x="4349262" y="2023001"/>
            <a:chExt cx="7321373" cy="41391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31D5D-673F-1A49-AB2A-54E86557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9262" y="2023001"/>
              <a:ext cx="7321373" cy="41391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79D9CB-8A18-1546-83BF-89F541B6F981}"/>
                </a:ext>
              </a:extLst>
            </p:cNvPr>
            <p:cNvSpPr/>
            <p:nvPr/>
          </p:nvSpPr>
          <p:spPr>
            <a:xfrm>
              <a:off x="8757138" y="5722373"/>
              <a:ext cx="164123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Physical Server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15535E-C123-AB43-8E55-6401DF1450C3}"/>
                </a:ext>
              </a:extLst>
            </p:cNvPr>
            <p:cNvSpPr/>
            <p:nvPr/>
          </p:nvSpPr>
          <p:spPr>
            <a:xfrm>
              <a:off x="5181599" y="5725293"/>
              <a:ext cx="145952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DS1019+ 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837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Turns out this was a DNS redirection DDOS attack!</a:t>
            </a:r>
          </a:p>
          <a:p>
            <a:pPr lvl="1"/>
            <a:r>
              <a:rPr lang="en-US" dirty="0"/>
              <a:t>I had recently moved my DNS services to a new VM running on my NAS device (on eth3)</a:t>
            </a:r>
          </a:p>
          <a:p>
            <a:pPr lvl="1"/>
            <a:r>
              <a:rPr lang="en-US" dirty="0"/>
              <a:t>I previously would forward all DNS requests to my new internal DNS server</a:t>
            </a:r>
          </a:p>
          <a:p>
            <a:pPr lvl="2"/>
            <a:r>
              <a:rPr lang="en-US" dirty="0"/>
              <a:t>This DNS server performed authoritative responses for my personal subdomains</a:t>
            </a:r>
          </a:p>
          <a:p>
            <a:pPr lvl="2"/>
            <a:r>
              <a:rPr lang="en-US" dirty="0"/>
              <a:t>This DNS server also performed non-authoritative recursive DNS resolution for clients on my local network</a:t>
            </a:r>
          </a:p>
          <a:p>
            <a:pPr lvl="2"/>
            <a:r>
              <a:rPr lang="en-US" dirty="0"/>
              <a:t>The forwarding rules I put in place for DNS forwarding to the internal VM perform IP Masquerading (NAT) on incoming addresses</a:t>
            </a:r>
          </a:p>
          <a:p>
            <a:pPr lvl="2"/>
            <a:r>
              <a:rPr lang="en-US" dirty="0"/>
              <a:t>To my internal DNS server, the forwarded requests from the internet appear to come from the router’s local IP address!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B7834-99CC-854D-A496-39D0CE359443}"/>
              </a:ext>
            </a:extLst>
          </p:cNvPr>
          <p:cNvSpPr/>
          <p:nvPr/>
        </p:nvSpPr>
        <p:spPr>
          <a:xfrm rot="21350751">
            <a:off x="1153210" y="4290593"/>
            <a:ext cx="57947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 you guess what happens next?!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094088-374C-7349-82CA-F894DDED4310}"/>
              </a:ext>
            </a:extLst>
          </p:cNvPr>
          <p:cNvGrpSpPr/>
          <p:nvPr/>
        </p:nvGrpSpPr>
        <p:grpSpPr>
          <a:xfrm>
            <a:off x="6997178" y="3985846"/>
            <a:ext cx="4673457" cy="2176324"/>
            <a:chOff x="4349262" y="2023001"/>
            <a:chExt cx="7321373" cy="41391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A59D91-16B5-6243-B198-0E9E2B675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9262" y="2023001"/>
              <a:ext cx="7321373" cy="41391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98CF12-7A17-9647-AD38-3609271171D2}"/>
                </a:ext>
              </a:extLst>
            </p:cNvPr>
            <p:cNvSpPr/>
            <p:nvPr/>
          </p:nvSpPr>
          <p:spPr>
            <a:xfrm>
              <a:off x="8700901" y="5599448"/>
              <a:ext cx="1658364" cy="4922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Physical Server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7F311-0310-1847-A3DD-54807F748621}"/>
                </a:ext>
              </a:extLst>
            </p:cNvPr>
            <p:cNvSpPr/>
            <p:nvPr/>
          </p:nvSpPr>
          <p:spPr>
            <a:xfrm>
              <a:off x="5136261" y="5599449"/>
              <a:ext cx="1505399" cy="4922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DS1019+ 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458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Turns out this was a DNS redirection DDOS attack!</a:t>
            </a:r>
          </a:p>
          <a:p>
            <a:pPr lvl="1"/>
            <a:r>
              <a:rPr lang="en-US" dirty="0"/>
              <a:t>I had recently moved my DNS services to a new VM running on my NAS device (on eth3)</a:t>
            </a:r>
          </a:p>
          <a:p>
            <a:pPr lvl="1"/>
            <a:r>
              <a:rPr lang="en-US" dirty="0"/>
              <a:t>I previously would forward all DNS requests to my new internal DNS server</a:t>
            </a:r>
          </a:p>
          <a:p>
            <a:pPr lvl="2"/>
            <a:r>
              <a:rPr lang="en-US" dirty="0"/>
              <a:t>This DNS server performed authoritative responses for my personal subdomains</a:t>
            </a:r>
          </a:p>
          <a:p>
            <a:pPr lvl="2"/>
            <a:r>
              <a:rPr lang="en-US" dirty="0"/>
              <a:t>This DNS server also performed non-authoritative recursive DNS resolution for clients on my local network</a:t>
            </a:r>
          </a:p>
          <a:p>
            <a:pPr lvl="2"/>
            <a:r>
              <a:rPr lang="en-US" dirty="0"/>
              <a:t>The forwarding rules I put in place for DNS forwarding to the internal VM perform IP Masquerading (NAT) on incoming addresses</a:t>
            </a:r>
          </a:p>
          <a:p>
            <a:pPr lvl="2"/>
            <a:r>
              <a:rPr lang="en-US" dirty="0"/>
              <a:t>To my internal DNS server, the forwarded requests from the internet appear to come from the router’s local IP address!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A8DC2-B474-0547-9A7A-1151405DC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1" b="18653"/>
          <a:stretch/>
        </p:blipFill>
        <p:spPr>
          <a:xfrm>
            <a:off x="7115353" y="4089010"/>
            <a:ext cx="4658458" cy="2063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0105DD-75D7-2C4F-98D5-803DF57FF71D}"/>
              </a:ext>
            </a:extLst>
          </p:cNvPr>
          <p:cNvSpPr/>
          <p:nvPr/>
        </p:nvSpPr>
        <p:spPr>
          <a:xfrm rot="159682">
            <a:off x="1241803" y="4145634"/>
            <a:ext cx="53926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My private internal server became an open DNS resolver!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4AE6B3-213C-A444-8F62-800AF1024C78}"/>
              </a:ext>
            </a:extLst>
          </p:cNvPr>
          <p:cNvSpPr/>
          <p:nvPr/>
        </p:nvSpPr>
        <p:spPr>
          <a:xfrm>
            <a:off x="594035" y="5455844"/>
            <a:ext cx="642701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https://www.cloudflare.com/learning/ddos/dns-amplification-ddos-attack/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775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IPTables</a:t>
            </a:r>
            <a:r>
              <a:rPr lang="en-US" altLang="en-US" dirty="0"/>
              <a:t> Examples - WWW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Allow any TCP packets coming in on port 80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-A INPUT -p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80 -j ACCEPT</a:t>
            </a:r>
          </a:p>
          <a:p>
            <a:r>
              <a:rPr lang="en-US" altLang="en-US" dirty="0"/>
              <a:t>Restrict TCP traffic coming in on port 80 to unprivileged source ports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INPUT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80 --sport 1024:65535 -j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Restrict inbound port 80 TCP traffic to specific IP and network interface</a:t>
            </a:r>
            <a:endParaRPr lang="en-US" altLang="en-US" dirty="0"/>
          </a:p>
          <a:p>
            <a:pPr lvl="1"/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-A INPUT -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eth0 -p 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-d 192.168.1.10 --sport 1024:65535 --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80 -j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Allow outbound traffic to TCP port 80 from our server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OUTPUT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80 -j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Allow outbound traffic to UDP port 443 from our server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OUTPUT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udp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443 -j ACCEPT</a:t>
            </a:r>
          </a:p>
        </p:txBody>
      </p:sp>
      <p:pic>
        <p:nvPicPr>
          <p:cNvPr id="5" name="Picture 2" descr="http://www.fedsolutions.com/wp-content/uploads/2014/05/Windows_Firewall_Vista_icon.png">
            <a:extLst>
              <a:ext uri="{FF2B5EF4-FFF2-40B4-BE49-F238E27FC236}">
                <a16:creationId xmlns:a16="http://schemas.microsoft.com/office/drawing/2014/main" id="{CCB024F2-63FD-544E-80D7-0D8F586B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85" y="4727529"/>
            <a:ext cx="1405515" cy="14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1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442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Administrative</a:t>
            </a:r>
          </a:p>
          <a:p>
            <a:r>
              <a:rPr lang="en-US" sz="2400" dirty="0"/>
              <a:t>Monitoring Review</a:t>
            </a:r>
          </a:p>
          <a:p>
            <a:r>
              <a:rPr lang="en-US" sz="2400" dirty="0"/>
              <a:t>Multi-homed Networking Review</a:t>
            </a:r>
          </a:p>
          <a:p>
            <a:r>
              <a:rPr lang="en-US" sz="2400" dirty="0"/>
              <a:t>File Systems Review</a:t>
            </a:r>
          </a:p>
          <a:p>
            <a:r>
              <a:rPr lang="en-US" sz="2400" dirty="0"/>
              <a:t>Cloud Review</a:t>
            </a:r>
          </a:p>
          <a:p>
            <a:r>
              <a:rPr lang="en-US" sz="2400" dirty="0"/>
              <a:t>DevOps Review</a:t>
            </a:r>
          </a:p>
          <a:p>
            <a:r>
              <a:rPr lang="en-US" sz="2400" dirty="0"/>
              <a:t>Data Center Review</a:t>
            </a:r>
          </a:p>
          <a:p>
            <a:r>
              <a:rPr lang="en-US" sz="2400" dirty="0"/>
              <a:t>Parted and </a:t>
            </a:r>
            <a:r>
              <a:rPr lang="en-US" sz="2400" dirty="0" err="1"/>
              <a:t>FDisk</a:t>
            </a:r>
            <a:endParaRPr lang="en-US" sz="2400" dirty="0"/>
          </a:p>
          <a:p>
            <a:r>
              <a:rPr lang="en-US" sz="2400" dirty="0"/>
              <a:t>Show &amp; Tell</a:t>
            </a:r>
          </a:p>
        </p:txBody>
      </p:sp>
      <p:pic>
        <p:nvPicPr>
          <p:cNvPr id="2050" name="Picture 2" descr="http://www.objectivecontrols.com/images/Risk_Management_Strategic_Objecti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3124" y="3807166"/>
            <a:ext cx="2147605" cy="22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89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IPTables</a:t>
            </a:r>
            <a:r>
              <a:rPr lang="en-US" altLang="en-US" dirty="0"/>
              <a:t> Examples - SSH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6491"/>
          </a:xfrm>
        </p:spPr>
        <p:txBody>
          <a:bodyPr>
            <a:normAutofit/>
          </a:bodyPr>
          <a:lstStyle/>
          <a:p>
            <a:r>
              <a:rPr lang="en-US" altLang="en-US" dirty="0"/>
              <a:t>SSH uses port TCP 22</a:t>
            </a:r>
          </a:p>
          <a:p>
            <a:r>
              <a:rPr lang="en-US" altLang="en-US" dirty="0"/>
              <a:t>Input rules for SSH Servers: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INPUT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22 -j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Output rules for SSH Connections:</a:t>
            </a:r>
          </a:p>
          <a:p>
            <a:pPr lvl="1"/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iptables -A OUTPUT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22 -j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Rules can potentially be more complex/restrictive</a:t>
            </a:r>
          </a:p>
          <a:p>
            <a:pPr lvl="1"/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-A OUTPUT -o eth0 -p 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-s 192.186.0.1 --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22 --sport 1024:65535 -j ACCEPT</a:t>
            </a:r>
            <a:endParaRPr lang="en-US" altLang="en-US" sz="1400" dirty="0"/>
          </a:p>
        </p:txBody>
      </p:sp>
      <p:pic>
        <p:nvPicPr>
          <p:cNvPr id="4" name="Picture 2" descr="http://www.fedsolutions.com/wp-content/uploads/2014/05/Windows_Firewall_Vista_icon.png">
            <a:extLst>
              <a:ext uri="{FF2B5EF4-FFF2-40B4-BE49-F238E27FC236}">
                <a16:creationId xmlns:a16="http://schemas.microsoft.com/office/drawing/2014/main" id="{A91CC6E0-AE13-B940-B9BA-20612E2B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85" y="4727529"/>
            <a:ext cx="1405515" cy="14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17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1094720" cy="1450757"/>
          </a:xfrm>
        </p:spPr>
        <p:txBody>
          <a:bodyPr/>
          <a:lstStyle/>
          <a:p>
            <a:r>
              <a:rPr lang="en-US" altLang="en-US" dirty="0" err="1"/>
              <a:t>IPTables</a:t>
            </a:r>
            <a:r>
              <a:rPr lang="en-US" altLang="en-US" dirty="0"/>
              <a:t> Example – Filter Table/Input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649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*filter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:INPUT DROP [0:0]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:FORWARD DROP [0:0]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:OUTPUT ACCEPT [1:71]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-m state --state RELATED,ESTABLISHED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lo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br0 -p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67 -j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-s 66.220.2.74/32 -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eth0 -p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-type 8 -m limit --limit 1/sec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-j fail2ban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53 -j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multiport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53,1194,50505 -j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-s 10.11.187.0/24 -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br0 -p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multiport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19,19999,32400 -j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PREROUTING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21 -j DNAT --to-destination 10.11.187.31:1194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POSTROUTING -s 10.11.186.0/23 -o eth0 -j MASQUERADE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POSTROUTING -d 10.11.187.31/32 -p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1194 -j SNAT --to-source 10.11.187.1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POSTROUTING -d 10.11.187.31/32 -p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1194 -j SNAT --to-source 10.11.187.1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COMMIT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9EC50E-813D-DA41-9423-3BAA6EE66D31}"/>
              </a:ext>
            </a:extLst>
          </p:cNvPr>
          <p:cNvSpPr/>
          <p:nvPr/>
        </p:nvSpPr>
        <p:spPr>
          <a:xfrm>
            <a:off x="1686739" y="5664338"/>
            <a:ext cx="88794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RHEL6/CentOS6 - /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etc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sysconfig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/iptables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4281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31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endParaRPr lang="en-US" dirty="0"/>
          </a:p>
          <a:p>
            <a:pPr lvl="1"/>
            <a:r>
              <a:rPr lang="en-US" dirty="0"/>
              <a:t>Front-end controller for </a:t>
            </a:r>
            <a:r>
              <a:rPr lang="en-US" dirty="0" err="1"/>
              <a:t>iptables</a:t>
            </a:r>
            <a:r>
              <a:rPr lang="en-US" dirty="0"/>
              <a:t>, used to implement persistent network traffic rules</a:t>
            </a:r>
          </a:p>
          <a:p>
            <a:pPr lvl="1"/>
            <a:r>
              <a:rPr lang="en-US" dirty="0"/>
              <a:t>Command line and graphical interfaces available</a:t>
            </a:r>
          </a:p>
          <a:p>
            <a:pPr lvl="1"/>
            <a:r>
              <a:rPr lang="en-US" dirty="0"/>
              <a:t>Rules can be added/removed/modified without interfering with current network traffic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/>
              <a:t> command used to modify firewall rules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--get-default-zone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What zone is currently being used by default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Different zones can be applied to different interfaces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--get-active-zones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What zones are currently active on what interfaces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--list-all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What rules are currently configured in the firewall</a:t>
            </a:r>
          </a:p>
          <a:p>
            <a:pPr lvl="2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 descr="http://www.fedsolutions.com/wp-content/uploads/2014/05/Windows_Firewall_Vista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000" y="4223210"/>
            <a:ext cx="1928690" cy="19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09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8706596" cy="4516966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endParaRPr lang="en-US" dirty="0"/>
          </a:p>
          <a:p>
            <a:pPr lvl="1"/>
            <a:r>
              <a:rPr lang="en-US" dirty="0"/>
              <a:t>Front-end controller for </a:t>
            </a:r>
            <a:r>
              <a:rPr lang="en-US" dirty="0" err="1"/>
              <a:t>iptables</a:t>
            </a:r>
            <a:r>
              <a:rPr lang="en-US" dirty="0"/>
              <a:t>, used to implement persistent network traffic rules</a:t>
            </a:r>
          </a:p>
          <a:p>
            <a:pPr lvl="1"/>
            <a:r>
              <a:rPr lang="en-US" dirty="0"/>
              <a:t>Command line and graphical interfaces available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/>
              <a:t> command used to modify firewall rules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--add-service=http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Allow http traffic to the runtime configuration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--add-service=http --permanent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Allow http traffic to the permanent configuration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--add-port=8080/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--add-port=8080/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Allow traffic to TCP port 8080 from any host, runtime and permanent configs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Rich Rules can be created for more advanced traffic control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address="192.168.0.0/24" port port=12345 protocol=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accept' --permanent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The above command is all one line…</a:t>
            </a:r>
          </a:p>
        </p:txBody>
      </p:sp>
      <p:pic>
        <p:nvPicPr>
          <p:cNvPr id="5" name="Picture 2" descr="http://www.fedsolutions.com/wp-content/uploads/2014/05/Windows_Firewall_Vista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000" y="4223210"/>
            <a:ext cx="1928690" cy="19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579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455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r>
              <a:rPr lang="en-US" dirty="0"/>
              <a:t> Configuration</a:t>
            </a:r>
          </a:p>
          <a:p>
            <a:pPr lvl="1"/>
            <a:r>
              <a:rPr lang="en-US" dirty="0"/>
              <a:t>Start </a:t>
            </a:r>
            <a:r>
              <a:rPr lang="en-US" dirty="0" err="1"/>
              <a:t>firewalld</a:t>
            </a:r>
            <a:r>
              <a:rPr lang="en-US" dirty="0"/>
              <a:t> service and enable on boot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start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firewalld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enable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firewalld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Check our default and active zones and list all rules in our active zone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--get-default-zone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--get-active-zones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--list-all</a:t>
            </a:r>
          </a:p>
          <a:p>
            <a:pPr lvl="1"/>
            <a:r>
              <a:rPr lang="en-US" dirty="0"/>
              <a:t>Add the http and https services to our firewall to allow traffic</a:t>
            </a:r>
          </a:p>
          <a:p>
            <a:pPr lvl="2"/>
            <a:r>
              <a:rPr lang="en-US" dirty="0"/>
              <a:t>If we try to connect to our websites right now, all web traffic should be blocked!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 --permanent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-service=https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-service=https --permanent</a:t>
            </a:r>
          </a:p>
        </p:txBody>
      </p:sp>
      <p:pic>
        <p:nvPicPr>
          <p:cNvPr id="4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0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1016163" cy="45455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r>
              <a:rPr lang="en-US" dirty="0"/>
              <a:t> Configuration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Add SSH if necessary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</a:t>
            </a:r>
            <a:endParaRPr lang="en-US" dirty="0"/>
          </a:p>
          <a:p>
            <a:pPr lvl="3"/>
            <a:r>
              <a:rPr lang="en-US" dirty="0"/>
              <a:t>Should already be enabled</a:t>
            </a:r>
          </a:p>
          <a:p>
            <a:pPr lvl="1"/>
            <a:r>
              <a:rPr lang="en-US" dirty="0"/>
              <a:t>Add a custom rule, allowing TCP traffic on port 55555 from CS subnet</a:t>
            </a:r>
          </a:p>
          <a:p>
            <a:pPr marL="566928" lvl="3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address="147.64.242.0/23" port port=55555 protocol=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accept'</a:t>
            </a:r>
            <a:endParaRPr lang="en-US" sz="1200" dirty="0"/>
          </a:p>
          <a:p>
            <a:pPr marL="566928" lvl="3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address="147.64.242.0/23" port port=55555 protocol=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accept' --permanent</a:t>
            </a:r>
            <a:endParaRPr lang="en-US" sz="1200" dirty="0"/>
          </a:p>
          <a:p>
            <a:pPr lvl="2"/>
            <a:r>
              <a:rPr lang="fr-FR" dirty="0">
                <a:cs typeface="Courier New" panose="02070309020205020404" pitchFamily="49" charset="0"/>
              </a:rPr>
              <a:t>There are </a:t>
            </a:r>
            <a:r>
              <a:rPr lang="fr-FR" dirty="0" err="1">
                <a:cs typeface="Courier New" panose="02070309020205020404" pitchFamily="49" charset="0"/>
              </a:rPr>
              <a:t>two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commands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listed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above</a:t>
            </a:r>
            <a:r>
              <a:rPr lang="fr-FR" dirty="0">
                <a:cs typeface="Courier New" panose="02070309020205020404" pitchFamily="49" charset="0"/>
              </a:rPr>
              <a:t> (</a:t>
            </a:r>
            <a:r>
              <a:rPr lang="fr-FR" dirty="0" err="1">
                <a:cs typeface="Courier New" panose="02070309020205020404" pitchFamily="49" charset="0"/>
              </a:rPr>
              <a:t>each</a:t>
            </a:r>
            <a:r>
              <a:rPr lang="fr-FR" dirty="0">
                <a:cs typeface="Courier New" panose="02070309020205020404" pitchFamily="49" charset="0"/>
              </a:rPr>
              <a:t> command </a:t>
            </a:r>
            <a:r>
              <a:rPr lang="fr-FR" dirty="0" err="1">
                <a:cs typeface="Courier New" panose="02070309020205020404" pitchFamily="49" charset="0"/>
              </a:rPr>
              <a:t>is</a:t>
            </a:r>
            <a:r>
              <a:rPr lang="fr-FR" dirty="0">
                <a:cs typeface="Courier New" panose="02070309020205020404" pitchFamily="49" charset="0"/>
              </a:rPr>
              <a:t> on </a:t>
            </a:r>
            <a:r>
              <a:rPr lang="fr-FR" dirty="0" err="1">
                <a:cs typeface="Courier New" panose="02070309020205020404" pitchFamily="49" charset="0"/>
              </a:rPr>
              <a:t>two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lines</a:t>
            </a:r>
            <a:r>
              <a:rPr lang="fr-FR" dirty="0">
                <a:cs typeface="Courier New" panose="02070309020205020404" pitchFamily="49" charset="0"/>
              </a:rPr>
              <a:t>)</a:t>
            </a:r>
          </a:p>
          <a:p>
            <a:pPr lvl="2"/>
            <a:r>
              <a:rPr lang="fr-FR" dirty="0" err="1">
                <a:cs typeface="Courier New" panose="02070309020205020404" pitchFamily="49" charset="0"/>
              </a:rPr>
              <a:t>We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could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also</a:t>
            </a:r>
            <a:r>
              <a:rPr lang="fr-FR" dirty="0">
                <a:cs typeface="Courier New" panose="02070309020205020404" pitchFamily="49" charset="0"/>
              </a:rPr>
              <a:t> replace </a:t>
            </a:r>
            <a:r>
              <a:rPr lang="fr-FR" dirty="0" err="1">
                <a:cs typeface="Courier New" panose="02070309020205020404" pitchFamily="49" charset="0"/>
              </a:rPr>
              <a:t>accept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with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reject</a:t>
            </a:r>
            <a:r>
              <a:rPr lang="fr-FR" dirty="0">
                <a:cs typeface="Courier New" panose="02070309020205020404" pitchFamily="49" charset="0"/>
              </a:rPr>
              <a:t>, to </a:t>
            </a:r>
            <a:r>
              <a:rPr lang="fr-FR" dirty="0" err="1">
                <a:cs typeface="Courier New" panose="02070309020205020404" pitchFamily="49" charset="0"/>
              </a:rPr>
              <a:t>explicitly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reject</a:t>
            </a:r>
            <a:r>
              <a:rPr lang="fr-FR" dirty="0">
                <a:cs typeface="Courier New" panose="02070309020205020404" pitchFamily="49" charset="0"/>
              </a:rPr>
              <a:t> the </a:t>
            </a:r>
            <a:r>
              <a:rPr lang="fr-FR" dirty="0" err="1">
                <a:cs typeface="Courier New" panose="02070309020205020404" pitchFamily="49" charset="0"/>
              </a:rPr>
              <a:t>traffic</a:t>
            </a:r>
            <a:r>
              <a:rPr lang="fr-FR" dirty="0">
                <a:cs typeface="Courier New" panose="02070309020205020404" pitchFamily="49" charset="0"/>
              </a:rPr>
              <a:t>!</a:t>
            </a:r>
          </a:p>
          <a:p>
            <a:pPr lvl="1"/>
            <a:r>
              <a:rPr lang="fr-FR" dirty="0" err="1">
                <a:cs typeface="Courier New" panose="02070309020205020404" pitchFamily="49" charset="0"/>
              </a:rPr>
              <a:t>Add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another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rule</a:t>
            </a:r>
            <a:r>
              <a:rPr lang="fr-FR" dirty="0">
                <a:cs typeface="Courier New" panose="02070309020205020404" pitchFamily="49" charset="0"/>
              </a:rPr>
              <a:t>, </a:t>
            </a:r>
            <a:r>
              <a:rPr lang="fr-FR" dirty="0" err="1">
                <a:cs typeface="Courier New" panose="02070309020205020404" pitchFamily="49" charset="0"/>
              </a:rPr>
              <a:t>using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this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easier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syntax</a:t>
            </a:r>
            <a:r>
              <a:rPr lang="fr-FR" dirty="0">
                <a:cs typeface="Courier New" panose="02070309020205020404" pitchFamily="49" charset="0"/>
              </a:rPr>
              <a:t>, </a:t>
            </a:r>
            <a:r>
              <a:rPr lang="fr-FR" dirty="0" err="1">
                <a:cs typeface="Courier New" panose="02070309020205020404" pitchFamily="49" charset="0"/>
              </a:rPr>
              <a:t>allowing</a:t>
            </a:r>
            <a:r>
              <a:rPr lang="fr-FR" dirty="0">
                <a:cs typeface="Courier New" panose="02070309020205020404" pitchFamily="49" charset="0"/>
              </a:rPr>
              <a:t> all sources.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-port=43234/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-port=43234/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</a:t>
            </a:r>
            <a:endParaRPr lang="en-US" dirty="0"/>
          </a:p>
        </p:txBody>
      </p:sp>
      <p:pic>
        <p:nvPicPr>
          <p:cNvPr id="4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06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1016163" cy="45455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r>
              <a:rPr lang="en-US" dirty="0"/>
              <a:t> Configuration</a:t>
            </a:r>
          </a:p>
          <a:p>
            <a:pPr lvl="1"/>
            <a:r>
              <a:rPr lang="en-US" dirty="0"/>
              <a:t>Explicitly REJECT the following traffic</a:t>
            </a:r>
          </a:p>
          <a:p>
            <a:pPr lvl="2"/>
            <a:r>
              <a:rPr lang="en-US" dirty="0"/>
              <a:t>Perhaps we want to intentionally reject something (speed up timeouts maybe?)</a:t>
            </a:r>
          </a:p>
          <a:p>
            <a:pPr marL="566928" lvl="3" indent="0">
              <a:buNone/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address="147.64.242.0/23" port port=32123 protocol=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reject'</a:t>
            </a:r>
          </a:p>
          <a:p>
            <a:pPr lvl="1"/>
            <a:r>
              <a:rPr lang="en-US" dirty="0"/>
              <a:t>Change our default response to DROP!</a:t>
            </a:r>
          </a:p>
          <a:p>
            <a:pPr lvl="2"/>
            <a:r>
              <a:rPr lang="en-US" dirty="0"/>
              <a:t>By default, our firewall will respond with a “Blocked” response.  We want it to just completely ignore it instead!</a:t>
            </a:r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--set-target=DROP --permanent</a:t>
            </a:r>
          </a:p>
          <a:p>
            <a:pPr lvl="1"/>
            <a:r>
              <a:rPr lang="en-US" dirty="0"/>
              <a:t>Reload our firewall to apply any unapplied configurations, and list what is enabled in our public zone: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--reload</a:t>
            </a:r>
            <a:endParaRPr lang="en-US" dirty="0"/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--list-all</a:t>
            </a:r>
          </a:p>
          <a:p>
            <a:pPr lvl="1"/>
            <a:r>
              <a:rPr lang="fr-FR" dirty="0">
                <a:cs typeface="Courier New" panose="02070309020205020404" pitchFamily="49" charset="0"/>
              </a:rPr>
              <a:t>Check out </a:t>
            </a:r>
            <a:r>
              <a:rPr lang="fr-FR" dirty="0" err="1">
                <a:cs typeface="Courier New" panose="02070309020205020404" pitchFamily="49" charset="0"/>
              </a:rPr>
              <a:t>what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is</a:t>
            </a:r>
            <a:r>
              <a:rPr lang="fr-FR" dirty="0">
                <a:cs typeface="Courier New" panose="02070309020205020404" pitchFamily="49" charset="0"/>
              </a:rPr>
              <a:t> happening in all of the zones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--list-all-zones</a:t>
            </a:r>
          </a:p>
        </p:txBody>
      </p:sp>
      <p:pic>
        <p:nvPicPr>
          <p:cNvPr id="4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717184" cy="4023360"/>
          </a:xfrm>
        </p:spPr>
        <p:txBody>
          <a:bodyPr/>
          <a:lstStyle/>
          <a:p>
            <a:r>
              <a:rPr lang="en-US" sz="2400" dirty="0"/>
              <a:t>Firefox Example</a:t>
            </a:r>
          </a:p>
          <a:p>
            <a:pPr lvl="1"/>
            <a:r>
              <a:rPr lang="en-US" sz="2000" dirty="0"/>
              <a:t>Extremely easy to set, others more difficult</a:t>
            </a:r>
          </a:p>
          <a:p>
            <a:r>
              <a:rPr lang="en-US" sz="2400" dirty="0"/>
              <a:t>Open SSH tunnel with dynamic port forwarding to cslab100 using your </a:t>
            </a:r>
            <a:r>
              <a:rPr lang="en-US" sz="2400" dirty="0" err="1"/>
              <a:t>cslab</a:t>
            </a:r>
            <a:r>
              <a:rPr lang="en-US" sz="2400" dirty="0"/>
              <a:t> account</a:t>
            </a:r>
          </a:p>
          <a:p>
            <a:pPr lvl="1"/>
            <a:r>
              <a:rPr lang="en-US" sz="2000" dirty="0"/>
              <a:t>Ex: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–D 55555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jpatalon@cslab100.cs.edinboro.edu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cs typeface="Courier New" panose="02070309020205020404" pitchFamily="49" charset="0"/>
              </a:rPr>
              <a:t>You can also create a shortcut in windows, append to the end: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Ex: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putty.exe –D 55555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jpatalon@cslab100.cs.edinboro.edu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200" dirty="0">
                <a:cs typeface="Courier New" panose="02070309020205020404" pitchFamily="49" charset="0"/>
              </a:rPr>
              <a:t>Download putty, and create a shortcut on your desktop</a:t>
            </a:r>
          </a:p>
          <a:p>
            <a:r>
              <a:rPr lang="en-US" sz="2400" dirty="0">
                <a:cs typeface="Courier New" panose="02070309020205020404" pitchFamily="49" charset="0"/>
              </a:rPr>
              <a:t>Log in to your account with your password</a:t>
            </a:r>
          </a:p>
          <a:p>
            <a:r>
              <a:rPr lang="en-US" sz="2400" dirty="0">
                <a:cs typeface="Courier New" panose="02070309020205020404" pitchFamily="49" charset="0"/>
              </a:rPr>
              <a:t>Launch Firefox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461" y="3597171"/>
            <a:ext cx="1607003" cy="2380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5696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Exact steps may differ depending on version</a:t>
            </a:r>
          </a:p>
          <a:p>
            <a:pPr lvl="1"/>
            <a:r>
              <a:rPr lang="en-US" sz="2000" dirty="0"/>
              <a:t>Options</a:t>
            </a:r>
          </a:p>
          <a:p>
            <a:pPr lvl="1"/>
            <a:r>
              <a:rPr lang="en-US" sz="2000" dirty="0"/>
              <a:t>Advanced</a:t>
            </a:r>
          </a:p>
          <a:p>
            <a:pPr lvl="1"/>
            <a:r>
              <a:rPr lang="en-US" sz="2000" dirty="0"/>
              <a:t>Network Tab</a:t>
            </a:r>
          </a:p>
          <a:p>
            <a:pPr lvl="1"/>
            <a:r>
              <a:rPr lang="en-US" sz="2000" dirty="0"/>
              <a:t>Settings…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897" y="2681818"/>
            <a:ext cx="7553325" cy="3295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 rot="21347976">
            <a:off x="105727" y="4168955"/>
            <a:ext cx="3900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Older Firefox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version…</a:t>
            </a:r>
          </a:p>
        </p:txBody>
      </p:sp>
    </p:spTree>
    <p:extLst>
      <p:ext uri="{BB962C8B-B14F-4D97-AF65-F5344CB8AC3E}">
        <p14:creationId xmlns:p14="http://schemas.microsoft.com/office/powerpoint/2010/main" val="2886242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Exact steps may differ depending on version</a:t>
            </a:r>
          </a:p>
          <a:p>
            <a:pPr lvl="1"/>
            <a:r>
              <a:rPr lang="en-US" sz="2000" dirty="0"/>
              <a:t>Options</a:t>
            </a:r>
          </a:p>
          <a:p>
            <a:pPr lvl="1"/>
            <a:r>
              <a:rPr lang="en-US" sz="2000" dirty="0"/>
              <a:t>General</a:t>
            </a:r>
          </a:p>
          <a:p>
            <a:pPr lvl="1"/>
            <a:r>
              <a:rPr lang="en-US" sz="2000" dirty="0"/>
              <a:t>Network Proxy</a:t>
            </a:r>
          </a:p>
          <a:p>
            <a:pPr lvl="2"/>
            <a:r>
              <a:rPr lang="en-US" sz="1600" dirty="0"/>
              <a:t>All the way at the bottom</a:t>
            </a:r>
          </a:p>
          <a:p>
            <a:pPr lvl="1"/>
            <a:r>
              <a:rPr lang="en-US" sz="2000" dirty="0"/>
              <a:t>Settings…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27" y="2556540"/>
            <a:ext cx="7858125" cy="3514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 rot="21321736">
            <a:off x="1097280" y="4313902"/>
            <a:ext cx="22846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Firefox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v59.0.1</a:t>
            </a:r>
          </a:p>
        </p:txBody>
      </p:sp>
    </p:spTree>
    <p:extLst>
      <p:ext uri="{BB962C8B-B14F-4D97-AF65-F5344CB8AC3E}">
        <p14:creationId xmlns:p14="http://schemas.microsoft.com/office/powerpoint/2010/main" val="288518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Grades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3"/>
            <a:ext cx="10191404" cy="4688417"/>
          </a:xfrm>
        </p:spPr>
        <p:txBody>
          <a:bodyPr>
            <a:normAutofit/>
          </a:bodyPr>
          <a:lstStyle/>
          <a:p>
            <a:r>
              <a:rPr lang="en-US" dirty="0"/>
              <a:t>Grades are assessed according to the following breakdown:</a:t>
            </a:r>
          </a:p>
          <a:p>
            <a:r>
              <a:rPr lang="en-US" u="sng" dirty="0"/>
              <a:t>Description</a:t>
            </a:r>
            <a:r>
              <a:rPr lang="en-US" dirty="0"/>
              <a:t>		</a:t>
            </a:r>
            <a:r>
              <a:rPr lang="en-US" u="sng" dirty="0"/>
              <a:t>Percentage</a:t>
            </a:r>
            <a:r>
              <a:rPr lang="en-US" dirty="0"/>
              <a:t>	</a:t>
            </a:r>
            <a:r>
              <a:rPr lang="en-US" u="sng" dirty="0"/>
              <a:t>Total Points</a:t>
            </a:r>
            <a:r>
              <a:rPr lang="en-US" dirty="0"/>
              <a:t>	</a:t>
            </a:r>
            <a:r>
              <a:rPr lang="en-US" u="sng" dirty="0"/>
              <a:t>Graded points</a:t>
            </a:r>
            <a:r>
              <a:rPr lang="en-US" dirty="0"/>
              <a:t>	</a:t>
            </a:r>
            <a:r>
              <a:rPr lang="en-US" b="1" u="sng" dirty="0"/>
              <a:t>Remaining Points</a:t>
            </a:r>
          </a:p>
          <a:p>
            <a:r>
              <a:rPr lang="en-US" dirty="0"/>
              <a:t>Midterm Exam		21.42%		300		300		</a:t>
            </a:r>
            <a:r>
              <a:rPr lang="en-US" b="1" dirty="0"/>
              <a:t>0</a:t>
            </a:r>
            <a:endParaRPr lang="en-US" dirty="0"/>
          </a:p>
          <a:p>
            <a:r>
              <a:rPr lang="en-US" dirty="0"/>
              <a:t>Final Exam		21.42%		300		0		</a:t>
            </a:r>
            <a:r>
              <a:rPr lang="en-US" b="1" dirty="0"/>
              <a:t>300</a:t>
            </a:r>
          </a:p>
          <a:p>
            <a:r>
              <a:rPr lang="en-US" dirty="0"/>
              <a:t>Attendance (20-28)	  6.00%		84		57		</a:t>
            </a:r>
            <a:r>
              <a:rPr lang="en-US" b="1" dirty="0"/>
              <a:t>27</a:t>
            </a:r>
          </a:p>
          <a:p>
            <a:r>
              <a:rPr lang="en-US" dirty="0"/>
              <a:t>Assignments (11-14)	51.14%		716		426		</a:t>
            </a:r>
            <a:r>
              <a:rPr lang="en-US" b="1" dirty="0"/>
              <a:t>290</a:t>
            </a:r>
          </a:p>
          <a:p>
            <a:r>
              <a:rPr lang="en-US" dirty="0"/>
              <a:t>Total			100.0%		1400		783		</a:t>
            </a:r>
            <a:r>
              <a:rPr lang="en-US" b="1" dirty="0"/>
              <a:t>617</a:t>
            </a:r>
          </a:p>
          <a:p>
            <a:endParaRPr lang="en-US" b="1" dirty="0"/>
          </a:p>
          <a:p>
            <a:pPr lvl="1"/>
            <a:r>
              <a:rPr lang="en-US" b="1" dirty="0"/>
              <a:t>Assignment 14 – 140 Points, more detail &amp; input expected!</a:t>
            </a:r>
          </a:p>
          <a:p>
            <a:pPr lvl="1"/>
            <a:r>
              <a:rPr lang="en-US" b="1" dirty="0"/>
              <a:t>Final – 300 Points – Hands on configuration portion, mostly 2</a:t>
            </a:r>
            <a:r>
              <a:rPr lang="en-US" b="1" baseline="30000" dirty="0"/>
              <a:t>nd</a:t>
            </a:r>
            <a:r>
              <a:rPr lang="en-US" b="1" dirty="0"/>
              <a:t> half content</a:t>
            </a:r>
          </a:p>
          <a:p>
            <a:pPr lvl="1"/>
            <a:r>
              <a:rPr lang="en-US" b="1" dirty="0"/>
              <a:t>Not including today’s attendance points</a:t>
            </a:r>
          </a:p>
          <a:p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E6E04C-43C8-0A0C-5859-B9BB99755F9F}"/>
              </a:ext>
            </a:extLst>
          </p:cNvPr>
          <p:cNvSpPr/>
          <p:nvPr/>
        </p:nvSpPr>
        <p:spPr>
          <a:xfrm rot="258797">
            <a:off x="8147205" y="5141891"/>
            <a:ext cx="38507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AWS Bonus Assignment 50 points?</a:t>
            </a:r>
          </a:p>
        </p:txBody>
      </p:sp>
    </p:spTree>
    <p:extLst>
      <p:ext uri="{BB962C8B-B14F-4D97-AF65-F5344CB8AC3E}">
        <p14:creationId xmlns:p14="http://schemas.microsoft.com/office/powerpoint/2010/main" val="2649250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497"/>
          </a:xfrm>
        </p:spPr>
        <p:txBody>
          <a:bodyPr>
            <a:normAutofit/>
          </a:bodyPr>
          <a:lstStyle/>
          <a:p>
            <a:r>
              <a:rPr lang="en-US" sz="2400" dirty="0"/>
              <a:t>Exact steps may differ depending on version</a:t>
            </a:r>
          </a:p>
          <a:p>
            <a:pPr lvl="1"/>
            <a:r>
              <a:rPr lang="en-US" sz="2000" dirty="0"/>
              <a:t>Options</a:t>
            </a:r>
          </a:p>
          <a:p>
            <a:pPr lvl="1"/>
            <a:r>
              <a:rPr lang="en-US" sz="2000" dirty="0"/>
              <a:t>Advanced</a:t>
            </a:r>
          </a:p>
          <a:p>
            <a:pPr lvl="1"/>
            <a:r>
              <a:rPr lang="en-US" sz="2000" dirty="0"/>
              <a:t>Network Tab</a:t>
            </a:r>
          </a:p>
          <a:p>
            <a:pPr lvl="1"/>
            <a:r>
              <a:rPr lang="en-US" sz="2000" dirty="0"/>
              <a:t>Settings…</a:t>
            </a:r>
          </a:p>
          <a:p>
            <a:pPr lvl="2"/>
            <a:r>
              <a:rPr lang="en-US" sz="1600" dirty="0"/>
              <a:t>Manual Proxy Configuration</a:t>
            </a:r>
          </a:p>
          <a:p>
            <a:pPr lvl="2"/>
            <a:r>
              <a:rPr lang="en-US" sz="1600" dirty="0"/>
              <a:t>SOCKS Host: localhost</a:t>
            </a:r>
          </a:p>
          <a:p>
            <a:pPr lvl="2"/>
            <a:r>
              <a:rPr lang="en-US" sz="1600" dirty="0"/>
              <a:t>Port: 55555</a:t>
            </a:r>
          </a:p>
          <a:p>
            <a:pPr lvl="2"/>
            <a:r>
              <a:rPr lang="en-US" sz="1600" dirty="0"/>
              <a:t>SOCKS v5</a:t>
            </a:r>
          </a:p>
          <a:p>
            <a:pPr lvl="2"/>
            <a:r>
              <a:rPr lang="en-US" sz="1600" dirty="0"/>
              <a:t>No proxy for:</a:t>
            </a:r>
          </a:p>
          <a:p>
            <a:pPr lvl="3"/>
            <a:r>
              <a:rPr lang="en-US" sz="1600" dirty="0"/>
              <a:t>localhost, 127.0.0.1</a:t>
            </a:r>
          </a:p>
          <a:p>
            <a:pPr lvl="2"/>
            <a:r>
              <a:rPr lang="en-US" sz="1600" dirty="0"/>
              <a:t>Proxy DNS when using SOCKS v5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711" y="1845734"/>
            <a:ext cx="4185938" cy="44124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1680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45948"/>
          </a:xfrm>
        </p:spPr>
        <p:txBody>
          <a:bodyPr>
            <a:normAutofit/>
          </a:bodyPr>
          <a:lstStyle/>
          <a:p>
            <a:r>
              <a:rPr lang="en-US" sz="2400" dirty="0"/>
              <a:t>Test by opening a web page, and visit a website that will tell you your IP</a:t>
            </a:r>
          </a:p>
          <a:p>
            <a:pPr lvl="1"/>
            <a:r>
              <a:rPr lang="en-US" sz="2000" dirty="0">
                <a:hlinkClick r:id="rId2"/>
              </a:rPr>
              <a:t>http://whatismyip.com</a:t>
            </a:r>
            <a:endParaRPr lang="en-US" sz="2000" dirty="0"/>
          </a:p>
          <a:p>
            <a:pPr lvl="1"/>
            <a:r>
              <a:rPr lang="en-US" sz="2000" dirty="0"/>
              <a:t>Type in to google “What is my </a:t>
            </a:r>
            <a:r>
              <a:rPr lang="en-US" sz="2000" dirty="0" err="1"/>
              <a:t>ip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Multiple servers with multiple ports</a:t>
            </a:r>
          </a:p>
          <a:p>
            <a:pPr lvl="2"/>
            <a:r>
              <a:rPr lang="en-US" sz="1600" dirty="0"/>
              <a:t>Open multiple connections on different ports</a:t>
            </a:r>
          </a:p>
          <a:p>
            <a:pPr lvl="2"/>
            <a:r>
              <a:rPr lang="en-US" sz="1600" dirty="0"/>
              <a:t>Switch ports to quickly switch proxy endpoint</a:t>
            </a:r>
          </a:p>
          <a:p>
            <a:pPr lvl="1"/>
            <a:r>
              <a:rPr lang="en-US" sz="2000" dirty="0"/>
              <a:t>Compare to same search in a different browser</a:t>
            </a:r>
            <a:br>
              <a:rPr lang="en-US" sz="2000" dirty="0"/>
            </a:br>
            <a:r>
              <a:rPr lang="en-US" sz="2000" dirty="0"/>
              <a:t>that is not configured for </a:t>
            </a:r>
            <a:r>
              <a:rPr lang="en-US" sz="2000" dirty="0" err="1"/>
              <a:t>proxying</a:t>
            </a:r>
            <a:endParaRPr lang="en-US" sz="2000" dirty="0"/>
          </a:p>
          <a:p>
            <a:pPr lvl="2"/>
            <a:r>
              <a:rPr lang="en-US" sz="1600" dirty="0"/>
              <a:t>Firefox should give a different result than Chrome or</a:t>
            </a:r>
            <a:br>
              <a:rPr lang="en-US" sz="1600" dirty="0"/>
            </a:br>
            <a:r>
              <a:rPr lang="en-US" sz="1600" dirty="0" err="1"/>
              <a:t>Interner</a:t>
            </a:r>
            <a:r>
              <a:rPr lang="en-US" sz="1600" dirty="0"/>
              <a:t> Explorer, since Firefox is configured to</a:t>
            </a:r>
            <a:br>
              <a:rPr lang="en-US" sz="1600" dirty="0"/>
            </a:br>
            <a:r>
              <a:rPr lang="en-US" sz="1600" dirty="0"/>
              <a:t>use the SSH SOCKS proxy and the other web </a:t>
            </a:r>
            <a:br>
              <a:rPr lang="en-US" sz="1600" dirty="0"/>
            </a:br>
            <a:r>
              <a:rPr lang="en-US" sz="1600" dirty="0"/>
              <a:t>browsers are not.</a:t>
            </a:r>
          </a:p>
          <a:p>
            <a:pPr lvl="1"/>
            <a:r>
              <a:rPr lang="en-US" sz="2000" dirty="0"/>
              <a:t>You may have to specifically check for</a:t>
            </a:r>
            <a:br>
              <a:rPr lang="en-US" sz="2000" dirty="0"/>
            </a:br>
            <a:r>
              <a:rPr lang="en-US" sz="2000" dirty="0"/>
              <a:t>your IPv4 address!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771" y="2389909"/>
            <a:ext cx="5109261" cy="3801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512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ECSC 325.200</a:t>
            </a:r>
            <a:br>
              <a:rPr lang="en-US" dirty="0"/>
            </a:br>
            <a:r>
              <a:rPr lang="en-US" sz="5400" dirty="0"/>
              <a:t>Web Server Administration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181507" cy="1643428"/>
          </a:xfrm>
        </p:spPr>
        <p:txBody>
          <a:bodyPr>
            <a:normAutofit/>
          </a:bodyPr>
          <a:lstStyle/>
          <a:p>
            <a:r>
              <a:rPr lang="en-US" dirty="0"/>
              <a:t>Spring 2025 - Week 12-2 – April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  <a:p>
            <a:r>
              <a:rPr lang="en-US" dirty="0"/>
              <a:t>Stuff and Things…</a:t>
            </a:r>
          </a:p>
          <a:p>
            <a:r>
              <a:rPr lang="en-US" dirty="0"/>
              <a:t>Prof. Jason </a:t>
            </a:r>
            <a:r>
              <a:rPr lang="en-US" dirty="0" err="1"/>
              <a:t>Patalon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77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System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1350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MTA – Mail Transfer Agent</a:t>
            </a:r>
          </a:p>
          <a:p>
            <a:pPr lvl="1"/>
            <a:r>
              <a:rPr lang="en-US" dirty="0"/>
              <a:t>Accepts E-Mail from clients and sends to another MTA for delivery</a:t>
            </a:r>
          </a:p>
          <a:p>
            <a:pPr lvl="1"/>
            <a:r>
              <a:rPr lang="en-US" dirty="0"/>
              <a:t>Indicated my MX DNS records</a:t>
            </a:r>
          </a:p>
          <a:p>
            <a:pPr lvl="1"/>
            <a:r>
              <a:rPr lang="en-US" dirty="0" err="1"/>
              <a:t>Sendmail</a:t>
            </a:r>
            <a:r>
              <a:rPr lang="en-US" dirty="0"/>
              <a:t>, Postfix</a:t>
            </a:r>
          </a:p>
          <a:p>
            <a:r>
              <a:rPr lang="en-US" dirty="0"/>
              <a:t>MSA – Mail Submission Agent</a:t>
            </a:r>
          </a:p>
          <a:p>
            <a:pPr lvl="1"/>
            <a:r>
              <a:rPr lang="en-US" dirty="0"/>
              <a:t>Provides address resolution services</a:t>
            </a:r>
          </a:p>
          <a:p>
            <a:pPr lvl="1"/>
            <a:r>
              <a:rPr lang="en-US" dirty="0"/>
              <a:t>Determines appropriate server to send email to for specified email address</a:t>
            </a:r>
          </a:p>
          <a:p>
            <a:pPr lvl="1"/>
            <a:r>
              <a:rPr lang="en-US" dirty="0"/>
              <a:t>Looks up MX records for a domain</a:t>
            </a:r>
          </a:p>
          <a:p>
            <a:r>
              <a:rPr lang="en-US" dirty="0"/>
              <a:t>MDA – Mail Delivery Agent</a:t>
            </a:r>
          </a:p>
          <a:p>
            <a:pPr lvl="1"/>
            <a:r>
              <a:rPr lang="en-US" dirty="0"/>
              <a:t>Delivers E-Mail from server to MUA (inbox)</a:t>
            </a:r>
          </a:p>
          <a:p>
            <a:pPr lvl="1"/>
            <a:r>
              <a:rPr lang="en-US" dirty="0"/>
              <a:t>Integrated with </a:t>
            </a:r>
            <a:r>
              <a:rPr lang="en-US" dirty="0" err="1"/>
              <a:t>Sendmail</a:t>
            </a:r>
            <a:r>
              <a:rPr lang="en-US" dirty="0"/>
              <a:t>, Postfix</a:t>
            </a:r>
          </a:p>
          <a:p>
            <a:r>
              <a:rPr lang="en-US" dirty="0"/>
              <a:t>MUA – Mail User Agent</a:t>
            </a:r>
          </a:p>
          <a:p>
            <a:pPr lvl="1"/>
            <a:r>
              <a:rPr lang="en-US" dirty="0"/>
              <a:t>E-Mail client</a:t>
            </a:r>
          </a:p>
          <a:p>
            <a:pPr lvl="1"/>
            <a:r>
              <a:rPr lang="en-US" dirty="0"/>
              <a:t>Outlook, pine, Gmail, </a:t>
            </a:r>
            <a:r>
              <a:rPr lang="en-US" dirty="0" err="1"/>
              <a:t>SquirrelMail</a:t>
            </a:r>
            <a:endParaRPr lang="en-US" dirty="0"/>
          </a:p>
        </p:txBody>
      </p:sp>
      <p:pic>
        <p:nvPicPr>
          <p:cNvPr id="2" name="Picture 2" descr="https://upload.wikimedia.org/wikipedia/commons/thumb/6/69/SMTP-transfer-model.svg/1215px-SMTP-transfer-mode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96326"/>
            <a:ext cx="3992880" cy="23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1003393">
            <a:off x="8614680" y="2518619"/>
            <a:ext cx="24737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Multiple functions</a:t>
            </a:r>
          </a:p>
          <a:p>
            <a:pPr algn="ctr"/>
            <a:r>
              <a:rPr lang="en-US" sz="2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can be combined!</a:t>
            </a:r>
          </a:p>
        </p:txBody>
      </p:sp>
    </p:spTree>
    <p:extLst>
      <p:ext uri="{BB962C8B-B14F-4D97-AF65-F5344CB8AC3E}">
        <p14:creationId xmlns:p14="http://schemas.microsoft.com/office/powerpoint/2010/main" val="718062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Protocols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6240"/>
          </a:xfrm>
        </p:spPr>
        <p:txBody>
          <a:bodyPr>
            <a:normAutofit/>
          </a:bodyPr>
          <a:lstStyle/>
          <a:p>
            <a:r>
              <a:rPr lang="en-US" sz="2200" dirty="0"/>
              <a:t>Simple Mail Transfer Protocol (SMTP)</a:t>
            </a:r>
          </a:p>
          <a:p>
            <a:pPr lvl="1"/>
            <a:r>
              <a:rPr lang="en-US" sz="2000" dirty="0"/>
              <a:t>Used to send E-Mail messages from one server to another</a:t>
            </a:r>
            <a:endParaRPr lang="en-US" sz="1600" dirty="0"/>
          </a:p>
          <a:p>
            <a:r>
              <a:rPr lang="en-US" sz="2200" dirty="0"/>
              <a:t>Post Office Protocol 3 (POP3)</a:t>
            </a:r>
          </a:p>
          <a:p>
            <a:pPr lvl="1"/>
            <a:r>
              <a:rPr lang="en-US" sz="2000" dirty="0"/>
              <a:t>Used to retrieve E-Mail from a server</a:t>
            </a:r>
          </a:p>
          <a:p>
            <a:pPr lvl="1"/>
            <a:r>
              <a:rPr lang="en-US" sz="2000" dirty="0"/>
              <a:t>Traditionally all messages are downloaded to the client and removed from the server</a:t>
            </a:r>
          </a:p>
          <a:p>
            <a:pPr lvl="2"/>
            <a:r>
              <a:rPr lang="en-US" sz="1600" dirty="0"/>
              <a:t>New POP3 implementations will allow downloaded messages to remain on server</a:t>
            </a:r>
            <a:endParaRPr lang="en-US" sz="2000" dirty="0"/>
          </a:p>
          <a:p>
            <a:r>
              <a:rPr lang="en-US" sz="2200" dirty="0"/>
              <a:t>Internet Message Access Protocol (IMAP4)</a:t>
            </a:r>
          </a:p>
          <a:p>
            <a:pPr lvl="1"/>
            <a:r>
              <a:rPr lang="en-US" sz="2000" dirty="0"/>
              <a:t>Used to retrieve E-Mail from a server</a:t>
            </a:r>
          </a:p>
          <a:p>
            <a:pPr lvl="1"/>
            <a:r>
              <a:rPr lang="en-US" sz="2000" dirty="0"/>
              <a:t>E-Mail messages will remain on server</a:t>
            </a:r>
          </a:p>
          <a:p>
            <a:pPr lvl="2"/>
            <a:r>
              <a:rPr lang="en-US" sz="1600" dirty="0"/>
              <a:t>Local copies can be cached on the client</a:t>
            </a:r>
          </a:p>
          <a:p>
            <a:pPr lvl="1"/>
            <a:r>
              <a:rPr lang="en-US" sz="2000" dirty="0"/>
              <a:t>Server can be configured with folders for organization</a:t>
            </a:r>
          </a:p>
        </p:txBody>
      </p:sp>
      <p:pic>
        <p:nvPicPr>
          <p:cNvPr id="2050" name="Picture 2" descr="http://image.email.telegraph.co.uk/lib/fe991570766c027975/m/1/Em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4220764"/>
            <a:ext cx="1970116" cy="1648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24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Protocols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6240"/>
          </a:xfrm>
        </p:spPr>
        <p:txBody>
          <a:bodyPr>
            <a:normAutofit/>
          </a:bodyPr>
          <a:lstStyle/>
          <a:p>
            <a:r>
              <a:rPr lang="en-US" sz="2200" dirty="0"/>
              <a:t>E-Mail access works in one of three modes</a:t>
            </a:r>
          </a:p>
          <a:p>
            <a:pPr lvl="1"/>
            <a:r>
              <a:rPr lang="en-US" dirty="0"/>
              <a:t>Online Mode</a:t>
            </a:r>
          </a:p>
          <a:p>
            <a:pPr lvl="2"/>
            <a:r>
              <a:rPr lang="en-US" dirty="0"/>
              <a:t>Having direct file-system level access to the mail store</a:t>
            </a:r>
          </a:p>
          <a:p>
            <a:pPr lvl="2"/>
            <a:r>
              <a:rPr lang="en-US" dirty="0"/>
              <a:t>Read access to /</a:t>
            </a:r>
            <a:r>
              <a:rPr lang="en-US" dirty="0" err="1"/>
              <a:t>var</a:t>
            </a:r>
            <a:r>
              <a:rPr lang="en-US" dirty="0"/>
              <a:t>/mail or similar</a:t>
            </a:r>
          </a:p>
          <a:p>
            <a:pPr lvl="1"/>
            <a:r>
              <a:rPr lang="en-US" dirty="0"/>
              <a:t>Offline Mode</a:t>
            </a:r>
          </a:p>
          <a:p>
            <a:pPr lvl="2"/>
            <a:r>
              <a:rPr lang="en-US" dirty="0"/>
              <a:t>Client is assumed to be disconnected, except when pulling mail</a:t>
            </a:r>
          </a:p>
          <a:p>
            <a:pPr lvl="2"/>
            <a:r>
              <a:rPr lang="en-US" dirty="0"/>
              <a:t>POP3 protocol method of operation</a:t>
            </a:r>
          </a:p>
          <a:p>
            <a:pPr lvl="1"/>
            <a:r>
              <a:rPr lang="en-US" dirty="0"/>
              <a:t>Disconnected Mode</a:t>
            </a:r>
          </a:p>
          <a:p>
            <a:pPr lvl="2"/>
            <a:r>
              <a:rPr lang="en-US" dirty="0"/>
              <a:t>Changes made on the client while disconnected are queued until reconnection</a:t>
            </a:r>
            <a:br>
              <a:rPr lang="en-US" dirty="0"/>
            </a:br>
            <a:r>
              <a:rPr lang="en-US" dirty="0"/>
              <a:t>and mail received on the server is stored until next connection</a:t>
            </a:r>
          </a:p>
          <a:p>
            <a:pPr lvl="2"/>
            <a:r>
              <a:rPr lang="en-US" dirty="0"/>
              <a:t>Changes made on the client while connected are immediately synchronized with the server</a:t>
            </a:r>
            <a:br>
              <a:rPr lang="en-US" dirty="0"/>
            </a:br>
            <a:r>
              <a:rPr lang="en-US" dirty="0"/>
              <a:t>and mail received on the server is immediately synchronized to the client</a:t>
            </a:r>
          </a:p>
          <a:p>
            <a:pPr lvl="1"/>
            <a:r>
              <a:rPr lang="en-US" dirty="0"/>
              <a:t>IMAP4 supports all three modes of operation</a:t>
            </a:r>
          </a:p>
          <a:p>
            <a:pPr lvl="1"/>
            <a:r>
              <a:rPr lang="en-US" dirty="0"/>
              <a:t>Dovecot – IMAP/POP3 Server</a:t>
            </a:r>
          </a:p>
          <a:p>
            <a:pPr lvl="1"/>
            <a:r>
              <a:rPr lang="en-US" dirty="0"/>
              <a:t>Postfix – SMTP Server</a:t>
            </a:r>
          </a:p>
        </p:txBody>
      </p:sp>
      <p:pic>
        <p:nvPicPr>
          <p:cNvPr id="2050" name="Picture 2" descr="http://image.email.telegraph.co.uk/lib/fe991570766c027975/m/1/Em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4220764"/>
            <a:ext cx="1970116" cy="1648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0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93141"/>
          </a:xfrm>
        </p:spPr>
        <p:txBody>
          <a:bodyPr/>
          <a:lstStyle/>
          <a:p>
            <a:r>
              <a:rPr lang="en-US" dirty="0"/>
              <a:t>I-Nodes – A control structure that points to data blocks or other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pPr lvl="1"/>
            <a:r>
              <a:rPr lang="en-US" dirty="0"/>
              <a:t>Fundamental building block of many file systems</a:t>
            </a:r>
          </a:p>
          <a:p>
            <a:pPr lvl="1"/>
            <a:r>
              <a:rPr lang="en-US" dirty="0"/>
              <a:t>Limits on number of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r>
              <a:rPr lang="en-US" dirty="0"/>
              <a:t>Blocks – A sequence of bytes on a media</a:t>
            </a:r>
          </a:p>
          <a:p>
            <a:pPr lvl="1"/>
            <a:r>
              <a:rPr lang="en-US" dirty="0"/>
              <a:t>The smallest addressable storage unit</a:t>
            </a:r>
          </a:p>
          <a:p>
            <a:pPr lvl="1"/>
            <a:r>
              <a:rPr lang="en-US" dirty="0"/>
              <a:t>A file can be saved across one or more blocks</a:t>
            </a:r>
          </a:p>
          <a:p>
            <a:pPr lvl="1"/>
            <a:r>
              <a:rPr lang="en-US" dirty="0"/>
              <a:t>Large block sizes can waste disk space</a:t>
            </a:r>
          </a:p>
          <a:p>
            <a:pPr lvl="1"/>
            <a:r>
              <a:rPr lang="en-US" dirty="0"/>
              <a:t>Grouped in to Block Groups</a:t>
            </a:r>
          </a:p>
          <a:p>
            <a:r>
              <a:rPr lang="en-US" dirty="0"/>
              <a:t>Superblocks – The first piece of info on a disk</a:t>
            </a:r>
          </a:p>
          <a:p>
            <a:pPr lvl="1"/>
            <a:r>
              <a:rPr lang="en-US" dirty="0"/>
              <a:t>Contains key disk information</a:t>
            </a:r>
          </a:p>
          <a:p>
            <a:pPr lvl="2"/>
            <a:r>
              <a:rPr lang="en-US" dirty="0"/>
              <a:t>Disk geometry, available space, first </a:t>
            </a:r>
            <a:r>
              <a:rPr lang="en-US" dirty="0" err="1"/>
              <a:t>i</a:t>
            </a:r>
            <a:r>
              <a:rPr lang="en-US" dirty="0"/>
              <a:t>-node location</a:t>
            </a:r>
          </a:p>
          <a:p>
            <a:pPr lvl="1"/>
            <a:r>
              <a:rPr lang="en-US" dirty="0"/>
              <a:t>Multiple copies of the superblock, </a:t>
            </a:r>
            <a:br>
              <a:rPr lang="en-US" dirty="0"/>
            </a:br>
            <a:r>
              <a:rPr lang="en-US" dirty="0"/>
              <a:t>kept within each block group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217" y="2828925"/>
            <a:ext cx="5163483" cy="3238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670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9817"/>
          </a:xfrm>
        </p:spPr>
        <p:txBody>
          <a:bodyPr>
            <a:normAutofit/>
          </a:bodyPr>
          <a:lstStyle/>
          <a:p>
            <a:r>
              <a:rPr lang="en-US" dirty="0"/>
              <a:t>File System – Provides a means of organizing data on a storage medium</a:t>
            </a:r>
          </a:p>
          <a:p>
            <a:pPr lvl="1"/>
            <a:r>
              <a:rPr lang="en-US" dirty="0"/>
              <a:t>Abstraction layer above physical sectors, cylinders, circuits, etc.</a:t>
            </a:r>
          </a:p>
          <a:p>
            <a:pPr lvl="1"/>
            <a:r>
              <a:rPr lang="en-US" dirty="0"/>
              <a:t>Extended File System 3 (EXT3)</a:t>
            </a:r>
          </a:p>
          <a:p>
            <a:pPr lvl="2"/>
            <a:r>
              <a:rPr lang="en-US" dirty="0"/>
              <a:t>Widely used file system</a:t>
            </a:r>
          </a:p>
          <a:p>
            <a:pPr lvl="2"/>
            <a:r>
              <a:rPr lang="en-US" dirty="0"/>
              <a:t>Journaling</a:t>
            </a:r>
          </a:p>
          <a:p>
            <a:pPr lvl="1"/>
            <a:r>
              <a:rPr lang="en-US" dirty="0"/>
              <a:t>Extended File System 4 (EXT4)</a:t>
            </a:r>
          </a:p>
          <a:p>
            <a:pPr lvl="2"/>
            <a:r>
              <a:rPr lang="en-US" dirty="0"/>
              <a:t>Enhancements to EXT3</a:t>
            </a:r>
          </a:p>
          <a:p>
            <a:pPr lvl="2"/>
            <a:r>
              <a:rPr lang="en-US" dirty="0"/>
              <a:t>Extents can describe a group of blocks, instead of each block</a:t>
            </a:r>
          </a:p>
          <a:p>
            <a:pPr lvl="2"/>
            <a:r>
              <a:rPr lang="en-US" dirty="0"/>
              <a:t>Online defragmentation</a:t>
            </a:r>
          </a:p>
          <a:p>
            <a:pPr lvl="2"/>
            <a:r>
              <a:rPr lang="en-US" dirty="0"/>
              <a:t>Larger file systems and file sizes</a:t>
            </a:r>
          </a:p>
          <a:p>
            <a:pPr lvl="1"/>
            <a:r>
              <a:rPr lang="en-US" dirty="0"/>
              <a:t>XFS</a:t>
            </a:r>
          </a:p>
          <a:p>
            <a:pPr lvl="2"/>
            <a:r>
              <a:rPr lang="en-US" dirty="0"/>
              <a:t>Standard on RHEL7/CentOS7 Servers</a:t>
            </a:r>
          </a:p>
          <a:p>
            <a:pPr lvl="1"/>
            <a:r>
              <a:rPr lang="en-US" dirty="0" err="1"/>
              <a:t>Btrfs</a:t>
            </a:r>
            <a:r>
              <a:rPr lang="en-US" dirty="0"/>
              <a:t> (B-Tree FS)</a:t>
            </a:r>
          </a:p>
          <a:p>
            <a:pPr lvl="2"/>
            <a:r>
              <a:rPr lang="en-US" dirty="0"/>
              <a:t>Butter FS</a:t>
            </a:r>
          </a:p>
          <a:p>
            <a:pPr lvl="1"/>
            <a:r>
              <a:rPr lang="en-US" dirty="0"/>
              <a:t>NTFS, FAT32, more…</a:t>
            </a:r>
          </a:p>
        </p:txBody>
      </p:sp>
      <p:pic>
        <p:nvPicPr>
          <p:cNvPr id="2050" name="Picture 2" descr="http://www.cse.unsw.edu.au/~cs9242/02/lectures/09-fs/fs-ex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89" y="3705225"/>
            <a:ext cx="4649561" cy="2272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42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16941"/>
          </a:xfrm>
        </p:spPr>
        <p:txBody>
          <a:bodyPr>
            <a:normAutofit/>
          </a:bodyPr>
          <a:lstStyle/>
          <a:p>
            <a:r>
              <a:rPr lang="en-US" dirty="0"/>
              <a:t>File system manipulation</a:t>
            </a:r>
          </a:p>
          <a:p>
            <a:pPr lvl="1"/>
            <a:r>
              <a:rPr lang="en-US" dirty="0"/>
              <a:t>Mount and unmount file systems with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</a:t>
            </a:r>
            <a:r>
              <a:rPr lang="en-US" dirty="0"/>
              <a:t> and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umount</a:t>
            </a:r>
            <a:r>
              <a:rPr lang="en-US" dirty="0"/>
              <a:t> commands</a:t>
            </a:r>
          </a:p>
          <a:p>
            <a:pPr lvl="1"/>
            <a:r>
              <a:rPr lang="en-US" dirty="0"/>
              <a:t>Edit file system mounting properties in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</a:t>
            </a:r>
          </a:p>
          <a:p>
            <a:pPr lvl="2"/>
            <a:r>
              <a:rPr lang="en-US" dirty="0"/>
              <a:t>Specifies disk path, mount point, mount options, etc.</a:t>
            </a:r>
          </a:p>
          <a:p>
            <a:pPr lvl="1"/>
            <a:r>
              <a:rPr lang="en-US" dirty="0"/>
              <a:t>List open files with the </a:t>
            </a:r>
            <a:r>
              <a:rPr lang="en-US" dirty="0" err="1"/>
              <a:t>lsof</a:t>
            </a:r>
            <a:r>
              <a:rPr lang="en-US" dirty="0"/>
              <a:t> command</a:t>
            </a:r>
          </a:p>
          <a:p>
            <a:pPr lvl="2"/>
            <a:r>
              <a:rPr lang="en-US" dirty="0"/>
              <a:t>Find files open on a filesystem by piping the output from </a:t>
            </a:r>
            <a:r>
              <a:rPr lang="en-US" dirty="0" err="1"/>
              <a:t>lsof</a:t>
            </a:r>
            <a:r>
              <a:rPr lang="en-US" dirty="0"/>
              <a:t> to grep and searching for desired location</a:t>
            </a:r>
          </a:p>
          <a:p>
            <a:pPr lvl="2"/>
            <a:r>
              <a:rPr lang="en-US" dirty="0"/>
              <a:t>Ex: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| grep /home</a:t>
            </a:r>
          </a:p>
          <a:p>
            <a:pPr lvl="1"/>
            <a:r>
              <a:rPr lang="en-US" dirty="0"/>
              <a:t>Check a filesystem with the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fsck</a:t>
            </a:r>
            <a:r>
              <a:rPr lang="en-US" dirty="0"/>
              <a:t> tool</a:t>
            </a:r>
          </a:p>
          <a:p>
            <a:pPr lvl="2"/>
            <a:r>
              <a:rPr lang="en-US" dirty="0"/>
              <a:t>Doesn’t work on XFS!  Use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xfs_repair</a:t>
            </a:r>
            <a:r>
              <a:rPr lang="en-US" dirty="0"/>
              <a:t> to replay journal (automatic on mount)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Lost+Found</a:t>
            </a:r>
            <a:r>
              <a:rPr lang="en-US" dirty="0"/>
              <a:t> directory contains lost files…</a:t>
            </a:r>
          </a:p>
          <a:p>
            <a:pPr lvl="2"/>
            <a:r>
              <a:rPr lang="en-US" dirty="0"/>
              <a:t>File fragments, directories, special files</a:t>
            </a:r>
          </a:p>
          <a:p>
            <a:pPr lvl="2"/>
            <a:r>
              <a:rPr lang="en-US" dirty="0"/>
              <a:t>Lost </a:t>
            </a:r>
            <a:r>
              <a:rPr lang="en-US" dirty="0" err="1"/>
              <a:t>i</a:t>
            </a:r>
            <a:r>
              <a:rPr lang="en-US" dirty="0"/>
              <a:t>-node links or missing extent descriptions</a:t>
            </a:r>
          </a:p>
          <a:p>
            <a:pPr lvl="2"/>
            <a:r>
              <a:rPr lang="en-US" dirty="0"/>
              <a:t>Unique per file system</a:t>
            </a:r>
          </a:p>
          <a:p>
            <a:pPr lvl="2"/>
            <a:r>
              <a:rPr lang="en-US" dirty="0"/>
              <a:t>In general, if you have data here, you have data loss.</a:t>
            </a:r>
          </a:p>
          <a:p>
            <a:pPr lvl="1"/>
            <a:endParaRPr lang="en-US" dirty="0"/>
          </a:p>
        </p:txBody>
      </p:sp>
      <p:pic>
        <p:nvPicPr>
          <p:cNvPr id="3074" name="Picture 2" descr="https://cdn.druva.com/wp-content/uploads/file-sharing-is-not-backup-670x3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87" y="4057651"/>
            <a:ext cx="4023138" cy="1987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18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File Systems (DFS)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Distributed File System makes it possible to create a single directory tree that links together multiple file servers and their files</a:t>
            </a:r>
          </a:p>
          <a:p>
            <a:r>
              <a:rPr lang="en-US" dirty="0"/>
              <a:t>Provides a common view of a centralized file system that is distributed among various servers</a:t>
            </a:r>
          </a:p>
          <a:p>
            <a:pPr lvl="1"/>
            <a:r>
              <a:rPr lang="en-US" dirty="0"/>
              <a:t>Even though files are stored on different servers, to the user they appear on the same server</a:t>
            </a:r>
          </a:p>
          <a:p>
            <a:pPr lvl="1"/>
            <a:r>
              <a:rPr lang="en-US" dirty="0"/>
              <a:t>Allows for replication among DFS servers</a:t>
            </a:r>
          </a:p>
          <a:p>
            <a:pPr lvl="1"/>
            <a:r>
              <a:rPr lang="en-US" dirty="0"/>
              <a:t>Allows for the movement of files physical</a:t>
            </a:r>
            <a:br>
              <a:rPr lang="en-US" dirty="0"/>
            </a:br>
            <a:r>
              <a:rPr lang="en-US" dirty="0"/>
              <a:t>storage location without affecting any</a:t>
            </a:r>
            <a:br>
              <a:rPr lang="en-US" dirty="0"/>
            </a:br>
            <a:r>
              <a:rPr lang="en-US" dirty="0"/>
              <a:t>user or application usage</a:t>
            </a:r>
          </a:p>
          <a:p>
            <a:pPr lvl="1"/>
            <a:r>
              <a:rPr lang="en-US" dirty="0"/>
              <a:t>System can be reconfigured as needed</a:t>
            </a:r>
            <a:br>
              <a:rPr lang="en-US" dirty="0"/>
            </a:br>
            <a:r>
              <a:rPr lang="en-US" dirty="0"/>
              <a:t>to alleviate performance issues</a:t>
            </a:r>
          </a:p>
          <a:p>
            <a:pPr lvl="1"/>
            <a:r>
              <a:rPr lang="en-US" dirty="0"/>
              <a:t>System can be easily expanded if necessary,</a:t>
            </a:r>
            <a:br>
              <a:rPr lang="en-US" dirty="0"/>
            </a:br>
            <a:r>
              <a:rPr lang="en-US" dirty="0"/>
              <a:t>without any impact to existing users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83" y="3403600"/>
            <a:ext cx="5889519" cy="2717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635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10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5020"/>
          </a:xfrm>
        </p:spPr>
        <p:txBody>
          <a:bodyPr>
            <a:normAutofit/>
          </a:bodyPr>
          <a:lstStyle/>
          <a:p>
            <a:r>
              <a:rPr lang="en-US" dirty="0"/>
              <a:t>Add a permanent NFS mount with the default mount options, no backups, and no disk checks.</a:t>
            </a:r>
          </a:p>
          <a:p>
            <a:r>
              <a:rPr lang="en-US" dirty="0"/>
              <a:t>Week 9</a:t>
            </a:r>
          </a:p>
          <a:p>
            <a:pPr lvl="1"/>
            <a:r>
              <a:rPr lang="en-US" dirty="0"/>
              <a:t>Install NFS Client tools (should already be installed)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-y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-utils</a:t>
            </a:r>
          </a:p>
          <a:p>
            <a:pPr lvl="1"/>
            <a:r>
              <a:rPr lang="en-US" dirty="0"/>
              <a:t>Create the local folder to mount at: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/share</a:t>
            </a:r>
          </a:p>
          <a:p>
            <a:pPr lvl="1"/>
            <a:r>
              <a:rPr lang="en-US" dirty="0"/>
              <a:t>Add network mount to filesystem configuration file 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etc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fstab</a:t>
            </a:r>
            <a:endParaRPr lang="en-US" b="1" dirty="0"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147.64.243.110:/share  /share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bg,rw,sync,hard,intr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0 0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Mount any missing filesystems from 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etc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fstab</a:t>
            </a:r>
            <a:r>
              <a:rPr lang="en-US" b="1" dirty="0">
                <a:cs typeface="Courier New" panose="02070309020205020404" pitchFamily="49" charset="0"/>
              </a:rPr>
              <a:t> </a:t>
            </a:r>
            <a:r>
              <a:rPr lang="en-US" dirty="0">
                <a:cs typeface="Courier New" panose="02070309020205020404" pitchFamily="49" charset="0"/>
              </a:rPr>
              <a:t>file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daemon-reload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 -a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Check that filesystem has been mounted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-h /share</a:t>
            </a:r>
          </a:p>
          <a:p>
            <a:pPr marL="749808" lvl="4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147.64.243.110:/share   16G  1.8G   14G  12% /share</a:t>
            </a:r>
          </a:p>
        </p:txBody>
      </p:sp>
      <p:pic>
        <p:nvPicPr>
          <p:cNvPr id="5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15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6492"/>
          </a:xfrm>
        </p:spPr>
        <p:txBody>
          <a:bodyPr>
            <a:normAutofit/>
          </a:bodyPr>
          <a:lstStyle/>
          <a:p>
            <a:r>
              <a:rPr lang="en-US" dirty="0"/>
              <a:t>Typical Linux Volume Management – Logical Volume Management (LVM)</a:t>
            </a:r>
          </a:p>
          <a:p>
            <a:pPr lvl="1"/>
            <a:r>
              <a:rPr lang="en-US" dirty="0"/>
              <a:t>Disks are partitioned into physical volumes</a:t>
            </a:r>
          </a:p>
          <a:p>
            <a:pPr lvl="2"/>
            <a:r>
              <a:rPr lang="en-US" dirty="0"/>
              <a:t>Each disk can be split into one or more partitions</a:t>
            </a:r>
          </a:p>
          <a:p>
            <a:pPr lvl="2"/>
            <a:r>
              <a:rPr lang="en-US" dirty="0"/>
              <a:t>Each partition can be made in to a physical volume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fdisk</a:t>
            </a:r>
            <a:r>
              <a:rPr lang="en-US" dirty="0"/>
              <a:t> creates partitions,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pvcreate</a:t>
            </a:r>
            <a:r>
              <a:rPr lang="en-US" dirty="0"/>
              <a:t> to create physical volumes</a:t>
            </a:r>
          </a:p>
          <a:p>
            <a:pPr lvl="1"/>
            <a:r>
              <a:rPr lang="en-US" dirty="0"/>
              <a:t>Physical volumes are grouped into volume groups</a:t>
            </a:r>
          </a:p>
          <a:p>
            <a:pPr lvl="2"/>
            <a:r>
              <a:rPr lang="en-US" dirty="0"/>
              <a:t>Multiple volumes grouped together into one large storage group</a:t>
            </a:r>
          </a:p>
          <a:p>
            <a:pPr lvl="2"/>
            <a:r>
              <a:rPr lang="en-US" dirty="0"/>
              <a:t>New volumes can be added to volume groups on the fly</a:t>
            </a:r>
          </a:p>
          <a:p>
            <a:pPr lvl="2"/>
            <a:r>
              <a:rPr lang="en-US" dirty="0"/>
              <a:t>Volume groups created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vgcreate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Volume groups are divided into logical volumes</a:t>
            </a:r>
          </a:p>
          <a:p>
            <a:pPr lvl="2"/>
            <a:r>
              <a:rPr lang="en-US" dirty="0"/>
              <a:t>Logical volumes can stripe across multiple physical volumes, </a:t>
            </a:r>
            <a:br>
              <a:rPr lang="en-US" dirty="0"/>
            </a:br>
            <a:r>
              <a:rPr lang="en-US" dirty="0"/>
              <a:t>increasing throughput across multiple disks</a:t>
            </a:r>
          </a:p>
          <a:p>
            <a:pPr lvl="2"/>
            <a:r>
              <a:rPr lang="en-US" dirty="0"/>
              <a:t>Logical volumes can be grown without service interruption</a:t>
            </a:r>
          </a:p>
          <a:p>
            <a:pPr lvl="2"/>
            <a:r>
              <a:rPr lang="en-US" dirty="0"/>
              <a:t>Logical volumes created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lvcreate</a:t>
            </a:r>
            <a:endParaRPr lang="en-US" dirty="0"/>
          </a:p>
          <a:p>
            <a:pPr lvl="1"/>
            <a:r>
              <a:rPr lang="en-US" dirty="0">
                <a:cs typeface="Courier New" panose="02070309020205020404" pitchFamily="49" charset="0"/>
              </a:rPr>
              <a:t>Logical volumes can be formatted to file systems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mkfs</a:t>
            </a:r>
            <a:r>
              <a:rPr lang="en-US" dirty="0">
                <a:cs typeface="Courier New" panose="02070309020205020404" pitchFamily="49" charset="0"/>
              </a:rPr>
              <a:t> command (ext2/3/4, </a:t>
            </a:r>
            <a:r>
              <a:rPr lang="en-US" dirty="0" err="1">
                <a:cs typeface="Courier New" panose="02070309020205020404" pitchFamily="49" charset="0"/>
              </a:rPr>
              <a:t>xfs</a:t>
            </a:r>
            <a:r>
              <a:rPr lang="en-US" dirty="0">
                <a:cs typeface="Courier New" panose="02070309020205020404" pitchFamily="49" charset="0"/>
              </a:rPr>
              <a:t>, </a:t>
            </a:r>
            <a:r>
              <a:rPr lang="en-US" dirty="0" err="1">
                <a:cs typeface="Courier New" panose="02070309020205020404" pitchFamily="49" charset="0"/>
              </a:rPr>
              <a:t>btrfs</a:t>
            </a:r>
            <a:r>
              <a:rPr lang="en-US" dirty="0">
                <a:cs typeface="Courier New" panose="02070309020205020404" pitchFamily="49" charset="0"/>
              </a:rPr>
              <a:t>, etc.)</a:t>
            </a:r>
          </a:p>
        </p:txBody>
      </p:sp>
      <p:pic>
        <p:nvPicPr>
          <p:cNvPr id="4098" name="Picture 2" descr="https://cdn-business.discourse.org/uploads/manageiq/original/1X/fbf44336300273250f26cc06493a4d5d136aa5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16" y="3019425"/>
            <a:ext cx="5533659" cy="3143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62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and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Hacker</a:t>
            </a:r>
          </a:p>
          <a:p>
            <a:pPr lvl="1"/>
            <a:r>
              <a:rPr lang="en-US" dirty="0"/>
              <a:t>Someone who seeks and exploits weaknesses in a computer system or computer network.</a:t>
            </a:r>
          </a:p>
          <a:p>
            <a:pPr lvl="1"/>
            <a:r>
              <a:rPr lang="en-US" dirty="0"/>
              <a:t>May be motivated by profit, protest, challenge, enjoyment, or employment.</a:t>
            </a:r>
          </a:p>
          <a:p>
            <a:pPr lvl="1"/>
            <a:r>
              <a:rPr lang="en-US" dirty="0"/>
              <a:t>Various types of hackers</a:t>
            </a:r>
          </a:p>
          <a:p>
            <a:pPr lvl="2"/>
            <a:r>
              <a:rPr lang="en-US" dirty="0"/>
              <a:t>Black/white/grey hat</a:t>
            </a:r>
          </a:p>
          <a:p>
            <a:pPr lvl="2"/>
            <a:r>
              <a:rPr lang="en-US" dirty="0"/>
              <a:t>Elite</a:t>
            </a:r>
          </a:p>
          <a:p>
            <a:pPr lvl="2"/>
            <a:r>
              <a:rPr lang="en-US" dirty="0"/>
              <a:t>Script Kiddie</a:t>
            </a:r>
          </a:p>
          <a:p>
            <a:r>
              <a:rPr lang="en-US" dirty="0"/>
              <a:t>Cracker</a:t>
            </a:r>
          </a:p>
          <a:p>
            <a:pPr lvl="1"/>
            <a:r>
              <a:rPr lang="en-US" dirty="0"/>
              <a:t>Someone who uses cracking software to recover passwords or modify programs</a:t>
            </a:r>
          </a:p>
          <a:p>
            <a:pPr lvl="1"/>
            <a:r>
              <a:rPr lang="en-US" dirty="0"/>
              <a:t>Crack various types of security on PC games</a:t>
            </a:r>
          </a:p>
          <a:p>
            <a:r>
              <a:rPr lang="en-US" dirty="0"/>
              <a:t>Attacker</a:t>
            </a:r>
          </a:p>
          <a:p>
            <a:pPr lvl="1"/>
            <a:r>
              <a:rPr lang="en-US" dirty="0"/>
              <a:t>Generic term for anyone involved in nefarious activity</a:t>
            </a:r>
          </a:p>
        </p:txBody>
      </p:sp>
      <p:pic>
        <p:nvPicPr>
          <p:cNvPr id="1026" name="Picture 2" descr="http://www.gstatic.com/tv/thumb/movieposters/17164/p17164_p_v8_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2988522"/>
            <a:ext cx="1992630" cy="2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052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and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42415"/>
          </a:xfrm>
        </p:spPr>
        <p:txBody>
          <a:bodyPr/>
          <a:lstStyle/>
          <a:p>
            <a:r>
              <a:rPr lang="en-US" dirty="0"/>
              <a:t>Attacks can come from various locations/vectors</a:t>
            </a:r>
          </a:p>
          <a:p>
            <a:pPr lvl="1"/>
            <a:r>
              <a:rPr lang="en-US" dirty="0"/>
              <a:t>Network Attacks</a:t>
            </a:r>
          </a:p>
          <a:p>
            <a:pPr lvl="2"/>
            <a:r>
              <a:rPr lang="en-US" dirty="0"/>
              <a:t>Interrupt network services, preventing users from transmitting data</a:t>
            </a:r>
          </a:p>
          <a:p>
            <a:pPr lvl="2"/>
            <a:r>
              <a:rPr lang="en-US" dirty="0"/>
              <a:t>Intercept insecure network traffic</a:t>
            </a:r>
          </a:p>
          <a:p>
            <a:pPr lvl="2"/>
            <a:r>
              <a:rPr lang="en-US" dirty="0"/>
              <a:t>Alter traffic flow to sites</a:t>
            </a:r>
          </a:p>
          <a:p>
            <a:pPr lvl="1"/>
            <a:r>
              <a:rPr lang="en-US" dirty="0"/>
              <a:t>Operating System Attacks	</a:t>
            </a:r>
          </a:p>
          <a:p>
            <a:pPr lvl="2"/>
            <a:r>
              <a:rPr lang="en-US" dirty="0"/>
              <a:t>Exploit vulnerabilities in the operating system itself</a:t>
            </a:r>
          </a:p>
          <a:p>
            <a:pPr lvl="1"/>
            <a:r>
              <a:rPr lang="en-US" dirty="0"/>
              <a:t>Software Attacks</a:t>
            </a:r>
          </a:p>
          <a:p>
            <a:pPr lvl="2"/>
            <a:r>
              <a:rPr lang="en-US" dirty="0"/>
              <a:t>Exploit specific software, may cross multiple platforms</a:t>
            </a:r>
          </a:p>
          <a:p>
            <a:pPr lvl="1"/>
            <a:r>
              <a:rPr lang="en-US" dirty="0"/>
              <a:t>Social Engineering</a:t>
            </a:r>
          </a:p>
          <a:p>
            <a:pPr lvl="2"/>
            <a:r>
              <a:rPr lang="en-US" dirty="0"/>
              <a:t>Manipulate people to divulge information</a:t>
            </a:r>
          </a:p>
          <a:p>
            <a:pPr lvl="2"/>
            <a:r>
              <a:rPr lang="en-US" dirty="0"/>
              <a:t>Some people are gullible, easy to trick</a:t>
            </a:r>
          </a:p>
          <a:p>
            <a:pPr lvl="2"/>
            <a:r>
              <a:rPr lang="en-US" dirty="0"/>
              <a:t>Phishing, diversion, pretexting, baiting, quid pro quo</a:t>
            </a:r>
          </a:p>
          <a:p>
            <a:pPr lvl="2"/>
            <a:r>
              <a:rPr lang="en-US" dirty="0"/>
              <a:t>Humans are typically the weak part of any system…</a:t>
            </a:r>
          </a:p>
        </p:txBody>
      </p:sp>
      <p:pic>
        <p:nvPicPr>
          <p:cNvPr id="1026" name="Picture 2" descr="http://www.gstatic.com/tv/thumb/movieposters/17164/p17164_p_v8_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2988522"/>
            <a:ext cx="1992630" cy="2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28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TCP/IP networks originally designed for communication, not security!</a:t>
            </a:r>
          </a:p>
          <a:p>
            <a:r>
              <a:rPr lang="en-US" dirty="0"/>
              <a:t>Hackers can take advantage of communication standards</a:t>
            </a:r>
          </a:p>
          <a:p>
            <a:r>
              <a:rPr lang="en-US" dirty="0"/>
              <a:t>Information can be intercepted, altered, and passed on to clients</a:t>
            </a:r>
          </a:p>
          <a:p>
            <a:r>
              <a:rPr lang="en-US" dirty="0"/>
              <a:t>Packet headers often targeted</a:t>
            </a:r>
          </a:p>
          <a:p>
            <a:pPr lvl="1"/>
            <a:r>
              <a:rPr lang="en-US" dirty="0"/>
              <a:t>Source address</a:t>
            </a:r>
          </a:p>
          <a:p>
            <a:pPr lvl="1"/>
            <a:r>
              <a:rPr lang="en-US" dirty="0"/>
              <a:t>Destination address</a:t>
            </a:r>
          </a:p>
          <a:p>
            <a:pPr lvl="1"/>
            <a:r>
              <a:rPr lang="en-US" dirty="0"/>
              <a:t>Packet ID, flags, offset</a:t>
            </a:r>
          </a:p>
          <a:p>
            <a:pPr lvl="1"/>
            <a:r>
              <a:rPr lang="en-US" dirty="0"/>
              <a:t>Length</a:t>
            </a:r>
          </a:p>
          <a:p>
            <a:pPr lvl="1"/>
            <a:r>
              <a:rPr lang="en-US" dirty="0"/>
              <a:t>Protocol information</a:t>
            </a:r>
          </a:p>
        </p:txBody>
      </p:sp>
      <p:pic>
        <p:nvPicPr>
          <p:cNvPr id="2050" name="Picture 2" descr="http://www.iblogzone.com/wp-content/uploads/2014/12/facebook-rooms-network-secu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05" y="4146251"/>
            <a:ext cx="2174875" cy="17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881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ARP Spoofing – Man in the Middle attack</a:t>
            </a:r>
          </a:p>
          <a:p>
            <a:pPr lvl="1"/>
            <a:r>
              <a:rPr lang="en-US" dirty="0"/>
              <a:t>ARP Cache Poisoning</a:t>
            </a:r>
          </a:p>
          <a:p>
            <a:pPr lvl="1"/>
            <a:r>
              <a:rPr lang="en-US" dirty="0"/>
              <a:t>ARP associates IP addresses and MAC addresses</a:t>
            </a:r>
            <a:br>
              <a:rPr lang="en-US" dirty="0"/>
            </a:br>
            <a:r>
              <a:rPr lang="en-US" dirty="0"/>
              <a:t>on a layer 2 (switched) network</a:t>
            </a:r>
          </a:p>
          <a:p>
            <a:pPr lvl="1"/>
            <a:r>
              <a:rPr lang="en-US" dirty="0"/>
              <a:t>Must be on the same network subnet as the target/victim</a:t>
            </a:r>
          </a:p>
          <a:p>
            <a:pPr lvl="1"/>
            <a:r>
              <a:rPr lang="en-US" dirty="0"/>
              <a:t>Devices using ARP are inherently insecure</a:t>
            </a:r>
          </a:p>
          <a:p>
            <a:pPr lvl="2"/>
            <a:r>
              <a:rPr lang="en-US" dirty="0"/>
              <a:t>They will accept updates at any time, no security checks</a:t>
            </a:r>
          </a:p>
          <a:p>
            <a:pPr lvl="1"/>
            <a:r>
              <a:rPr lang="en-US" dirty="0"/>
              <a:t>Impersonate the network gateway device</a:t>
            </a:r>
          </a:p>
          <a:p>
            <a:pPr lvl="1"/>
            <a:r>
              <a:rPr lang="en-US" dirty="0"/>
              <a:t>Victim passes all traffic through you, you then forward to gateway</a:t>
            </a:r>
          </a:p>
          <a:p>
            <a:pPr lvl="1"/>
            <a:r>
              <a:rPr lang="en-US" dirty="0"/>
              <a:t>Gateway forwards all traffic for victim through you</a:t>
            </a:r>
          </a:p>
          <a:p>
            <a:pPr lvl="2"/>
            <a:r>
              <a:rPr lang="en-US" dirty="0"/>
              <a:t>You intercept all data communications between target and gateway</a:t>
            </a:r>
          </a:p>
          <a:p>
            <a:pPr lvl="2"/>
            <a:r>
              <a:rPr lang="en-US" dirty="0"/>
              <a:t>You can now easily inspect any unencrypted packets</a:t>
            </a:r>
          </a:p>
        </p:txBody>
      </p:sp>
      <p:pic>
        <p:nvPicPr>
          <p:cNvPr id="1026" name="Picture 2" descr="http://techgenix.com/content/ws/img/upl/image0031268491809957.jpg">
            <a:extLst>
              <a:ext uri="{FF2B5EF4-FFF2-40B4-BE49-F238E27FC236}">
                <a16:creationId xmlns:a16="http://schemas.microsoft.com/office/drawing/2014/main" id="{08E759FA-D522-4EEE-A1C7-3AB35FB9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26" y="1991649"/>
            <a:ext cx="3034594" cy="40978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501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512945" cy="4023360"/>
          </a:xfrm>
        </p:spPr>
        <p:txBody>
          <a:bodyPr/>
          <a:lstStyle/>
          <a:p>
            <a:r>
              <a:rPr lang="en-US" dirty="0"/>
              <a:t>TCP Three-Way Handshake</a:t>
            </a:r>
          </a:p>
          <a:p>
            <a:r>
              <a:rPr lang="en-US" dirty="0"/>
              <a:t>Typical network connection</a:t>
            </a:r>
          </a:p>
          <a:p>
            <a:pPr lvl="1"/>
            <a:r>
              <a:rPr lang="en-US" dirty="0"/>
              <a:t>User sends SYN request to server, requesting a connection</a:t>
            </a:r>
          </a:p>
          <a:p>
            <a:pPr lvl="1"/>
            <a:r>
              <a:rPr lang="en-US" dirty="0"/>
              <a:t>Server responds with SYN-ACK, acknowledging the connection request</a:t>
            </a:r>
          </a:p>
          <a:p>
            <a:pPr lvl="1"/>
            <a:r>
              <a:rPr lang="en-US" dirty="0"/>
              <a:t>Client responds with ACK, acknowledging the request and establishing the connection</a:t>
            </a:r>
          </a:p>
        </p:txBody>
      </p:sp>
      <p:pic>
        <p:nvPicPr>
          <p:cNvPr id="4098" name="Picture 2" descr="https://upload.wikimedia.org/wikipedia/commons/thumb/9/9a/Tcp_normal.svg/220px-Tcp_norma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55" y="2600325"/>
            <a:ext cx="4522825" cy="32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70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398895" cy="4402666"/>
          </a:xfrm>
        </p:spPr>
        <p:txBody>
          <a:bodyPr>
            <a:normAutofit/>
          </a:bodyPr>
          <a:lstStyle/>
          <a:p>
            <a:r>
              <a:rPr lang="en-US" dirty="0"/>
              <a:t>SYN Flood</a:t>
            </a:r>
          </a:p>
          <a:p>
            <a:pPr lvl="1"/>
            <a:r>
              <a:rPr lang="en-US" dirty="0"/>
              <a:t>A type of Denial of Service (</a:t>
            </a:r>
            <a:r>
              <a:rPr lang="en-US" dirty="0" err="1"/>
              <a:t>DoS</a:t>
            </a:r>
            <a:r>
              <a:rPr lang="en-US" dirty="0"/>
              <a:t>) attack</a:t>
            </a:r>
          </a:p>
          <a:p>
            <a:pPr lvl="1"/>
            <a:r>
              <a:rPr lang="en-US" dirty="0"/>
              <a:t>Attacker sends multiple SYN requests to server, pretending to request a number of connections</a:t>
            </a:r>
          </a:p>
          <a:p>
            <a:pPr lvl="2"/>
            <a:r>
              <a:rPr lang="en-US" dirty="0"/>
              <a:t>Requests may be forged, directing replies to various unsuspecting locations</a:t>
            </a:r>
          </a:p>
          <a:p>
            <a:pPr lvl="3"/>
            <a:r>
              <a:rPr lang="en-US" dirty="0"/>
              <a:t>Reflected or spoofed attack</a:t>
            </a:r>
          </a:p>
          <a:p>
            <a:pPr lvl="2"/>
            <a:r>
              <a:rPr lang="en-US" dirty="0"/>
              <a:t>Requests may come from different sources, making the attack distributed</a:t>
            </a:r>
          </a:p>
          <a:p>
            <a:pPr lvl="1"/>
            <a:r>
              <a:rPr lang="en-US" dirty="0"/>
              <a:t>Server responds with multiple SYN-ACK’s, acknowledging the number of connection requests</a:t>
            </a:r>
          </a:p>
          <a:p>
            <a:pPr lvl="1"/>
            <a:r>
              <a:rPr lang="en-US" dirty="0"/>
              <a:t>Acknowledgements are never returned, leaving the connections in a half-open state, preventing new connections from occurring</a:t>
            </a:r>
          </a:p>
          <a:p>
            <a:pPr lvl="1"/>
            <a:r>
              <a:rPr lang="en-US" dirty="0"/>
              <a:t>Legitimate clients are unable to make connections, since all available connections are stuck in a half-open state</a:t>
            </a:r>
          </a:p>
          <a:p>
            <a:pPr lvl="1"/>
            <a:r>
              <a:rPr lang="en-US" dirty="0"/>
              <a:t>Various countermeasures can be used</a:t>
            </a:r>
          </a:p>
        </p:txBody>
      </p:sp>
      <p:pic>
        <p:nvPicPr>
          <p:cNvPr id="5122" name="Picture 2" descr="https://upload.wikimedia.org/wikipedia/commons/thumb/9/94/Tcp_synflood.png/220px-Tcp_synfl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839707"/>
            <a:ext cx="3211830" cy="40293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5040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02175" cy="4284980"/>
          </a:xfrm>
        </p:spPr>
        <p:txBody>
          <a:bodyPr/>
          <a:lstStyle/>
          <a:p>
            <a:r>
              <a:rPr lang="en-US" dirty="0"/>
              <a:t>Denial of Service Attack (</a:t>
            </a:r>
            <a:r>
              <a:rPr lang="en-US" dirty="0" err="1"/>
              <a:t>DoS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Attempt to make resource unavailable due to overwhelming concurrent connections</a:t>
            </a:r>
          </a:p>
          <a:p>
            <a:pPr lvl="1"/>
            <a:r>
              <a:rPr lang="en-US" dirty="0"/>
              <a:t>Using multiple sources creates a distributed denial of service attack (DDoS)</a:t>
            </a:r>
          </a:p>
          <a:p>
            <a:pPr lvl="1"/>
            <a:r>
              <a:rPr lang="en-US" dirty="0"/>
              <a:t>Symptoms include slow or unavailable network resources</a:t>
            </a:r>
          </a:p>
          <a:p>
            <a:pPr lvl="1"/>
            <a:r>
              <a:rPr lang="en-US" dirty="0"/>
              <a:t>Incorrectly configured network equipment can propagate certain types of attacks</a:t>
            </a:r>
          </a:p>
          <a:p>
            <a:pPr lvl="1"/>
            <a:r>
              <a:rPr lang="en-US" dirty="0"/>
              <a:t>Attacks may be designed to crash services or overwhelm (flood) services</a:t>
            </a:r>
          </a:p>
          <a:p>
            <a:pPr lvl="1"/>
            <a:r>
              <a:rPr lang="en-US" dirty="0"/>
              <a:t>Most involve IP address spoofing, disguising the actual source locations</a:t>
            </a:r>
          </a:p>
        </p:txBody>
      </p:sp>
      <p:pic>
        <p:nvPicPr>
          <p:cNvPr id="6148" name="Picture 4" descr="https://www.ovh.com/us/images/anti-ddos/ci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55" y="1845734"/>
            <a:ext cx="5356225" cy="42849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31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Amplification and Reflection Attacks</a:t>
            </a:r>
          </a:p>
          <a:p>
            <a:pPr lvl="1"/>
            <a:r>
              <a:rPr lang="en-US" dirty="0"/>
              <a:t>Use a small amount of traffic to create a larger response</a:t>
            </a:r>
          </a:p>
          <a:p>
            <a:pPr lvl="1"/>
            <a:r>
              <a:rPr lang="en-US" dirty="0"/>
              <a:t>Attacker spoofs source address, perform relatively small network bandwidth sized action</a:t>
            </a:r>
          </a:p>
          <a:p>
            <a:pPr lvl="1"/>
            <a:r>
              <a:rPr lang="en-US" dirty="0"/>
              <a:t>Response from affected systems are directed to spoofed source address (target)</a:t>
            </a:r>
          </a:p>
          <a:p>
            <a:pPr lvl="1"/>
            <a:r>
              <a:rPr lang="en-US" dirty="0"/>
              <a:t>Bandwidth used by response is larger than initial query</a:t>
            </a:r>
          </a:p>
          <a:p>
            <a:pPr lvl="1"/>
            <a:r>
              <a:rPr lang="en-US" dirty="0"/>
              <a:t>Source of attack is “reflected” off of responding server</a:t>
            </a:r>
          </a:p>
          <a:p>
            <a:pPr lvl="1"/>
            <a:r>
              <a:rPr lang="en-US" dirty="0"/>
              <a:t>NTP, DNS, </a:t>
            </a:r>
            <a:r>
              <a:rPr lang="en-US" dirty="0" err="1"/>
              <a:t>CharGen</a:t>
            </a:r>
            <a:endParaRPr lang="en-US" dirty="0"/>
          </a:p>
          <a:p>
            <a:r>
              <a:rPr lang="en-US" dirty="0"/>
              <a:t>Teardrop attacks</a:t>
            </a:r>
          </a:p>
          <a:p>
            <a:pPr lvl="1"/>
            <a:r>
              <a:rPr lang="en-US" dirty="0"/>
              <a:t>Can crash various operating systems</a:t>
            </a:r>
          </a:p>
          <a:p>
            <a:pPr lvl="1"/>
            <a:r>
              <a:rPr lang="en-US" dirty="0"/>
              <a:t>Attacks flaw in underlying TCP/IP code</a:t>
            </a:r>
          </a:p>
          <a:p>
            <a:r>
              <a:rPr lang="en-US" dirty="0"/>
              <a:t>Caller ID Spoofing</a:t>
            </a:r>
          </a:p>
        </p:txBody>
      </p:sp>
      <p:pic>
        <p:nvPicPr>
          <p:cNvPr id="4" name="Picture 2" descr="http://flylib.com/books/2/464/1/html/2/images/1587052091/graphics/01fig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676093"/>
            <a:ext cx="4240530" cy="2510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986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665470" cy="4340754"/>
          </a:xfrm>
        </p:spPr>
        <p:txBody>
          <a:bodyPr/>
          <a:lstStyle/>
          <a:p>
            <a:r>
              <a:rPr lang="en-US" dirty="0"/>
              <a:t>Internet Control Message Protocol (ICMP) flood</a:t>
            </a:r>
          </a:p>
          <a:p>
            <a:pPr lvl="1"/>
            <a:r>
              <a:rPr lang="en-US" dirty="0"/>
              <a:t>Also called </a:t>
            </a:r>
            <a:r>
              <a:rPr lang="en-US" dirty="0" err="1"/>
              <a:t>smurf</a:t>
            </a:r>
            <a:r>
              <a:rPr lang="en-US" dirty="0"/>
              <a:t> attack</a:t>
            </a:r>
          </a:p>
          <a:p>
            <a:pPr lvl="1"/>
            <a:r>
              <a:rPr lang="en-US" dirty="0"/>
              <a:t>Uses incorrectly configured network devices to broadcast packets across the network</a:t>
            </a:r>
          </a:p>
          <a:p>
            <a:pPr lvl="1"/>
            <a:r>
              <a:rPr lang="en-US" dirty="0"/>
              <a:t>Spoofed source address causes all traffic to incorrectly respond to target</a:t>
            </a:r>
          </a:p>
          <a:p>
            <a:r>
              <a:rPr lang="en-US" dirty="0"/>
              <a:t>Ping flood</a:t>
            </a:r>
          </a:p>
          <a:p>
            <a:pPr lvl="1"/>
            <a:r>
              <a:rPr lang="en-US" dirty="0"/>
              <a:t>Overwhelm user with more ping request traffic than they can handle</a:t>
            </a:r>
          </a:p>
          <a:p>
            <a:pPr lvl="1"/>
            <a:r>
              <a:rPr lang="en-US" dirty="0"/>
              <a:t>Simple attack, only requiring more network bandwidth than the target</a:t>
            </a:r>
          </a:p>
          <a:p>
            <a:r>
              <a:rPr lang="en-US" dirty="0"/>
              <a:t>Ping of Death, Nuke</a:t>
            </a:r>
          </a:p>
          <a:p>
            <a:pPr lvl="1"/>
            <a:r>
              <a:rPr lang="en-US" dirty="0"/>
              <a:t>Crash system with malformed packets</a:t>
            </a:r>
          </a:p>
        </p:txBody>
      </p:sp>
      <p:pic>
        <p:nvPicPr>
          <p:cNvPr id="5" name="Picture 2" descr="http://flylib.com/books/2/464/1/html/2/images/1587052091/graphics/01fig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676093"/>
            <a:ext cx="4240530" cy="2510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4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10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802492"/>
          </a:xfrm>
        </p:spPr>
        <p:txBody>
          <a:bodyPr>
            <a:normAutofit/>
          </a:bodyPr>
          <a:lstStyle/>
          <a:p>
            <a:r>
              <a:rPr lang="en-US" dirty="0"/>
              <a:t>Install the </a:t>
            </a:r>
            <a:r>
              <a:rPr lang="en-US" dirty="0" err="1"/>
              <a:t>vsftpd</a:t>
            </a:r>
            <a:r>
              <a:rPr lang="en-US" dirty="0"/>
              <a:t> server software, the ftp client software, and configure the </a:t>
            </a:r>
            <a:r>
              <a:rPr lang="en-US" dirty="0" err="1"/>
              <a:t>vsftpd</a:t>
            </a:r>
            <a:r>
              <a:rPr lang="en-US" dirty="0"/>
              <a:t> service</a:t>
            </a:r>
          </a:p>
          <a:p>
            <a:r>
              <a:rPr lang="en-US" dirty="0"/>
              <a:t>Week 9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vsftpd</a:t>
            </a:r>
            <a:r>
              <a:rPr lang="en-US" dirty="0"/>
              <a:t> server and ftp client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ftp -y</a:t>
            </a:r>
          </a:p>
          <a:p>
            <a:pPr lvl="1"/>
            <a:r>
              <a:rPr lang="en-US" dirty="0"/>
              <a:t>Edit </a:t>
            </a:r>
            <a:r>
              <a:rPr lang="en-US" dirty="0" err="1"/>
              <a:t>vsftpd</a:t>
            </a:r>
            <a:r>
              <a:rPr lang="en-US" dirty="0"/>
              <a:t> configuration file: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vsftpd.conf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anonymous_enable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anon_upload_enable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anon_root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=/var/ftp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anon_umask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=022</a:t>
            </a:r>
          </a:p>
          <a:p>
            <a:pPr lvl="1"/>
            <a:r>
              <a:rPr lang="en-US" dirty="0"/>
              <a:t>Set permissions on anonymous upload directory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chown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root:ftp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/var/ftp/pub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ug+rwX,o+rX,o-w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/var/ftp/pub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ls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/var/ftp</a:t>
            </a:r>
          </a:p>
          <a:p>
            <a:pPr lvl="1"/>
            <a:r>
              <a:rPr lang="en-US" dirty="0"/>
              <a:t>Start </a:t>
            </a:r>
            <a:r>
              <a:rPr lang="en-US" dirty="0" err="1"/>
              <a:t>vsftpd</a:t>
            </a:r>
            <a:r>
              <a:rPr lang="en-US" dirty="0"/>
              <a:t> service and enable to run on system startup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enable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vsftpd.service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&amp;&amp;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start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vsftpd.service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9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Persistent </a:t>
            </a:r>
            <a:r>
              <a:rPr lang="en-US" dirty="0" err="1"/>
              <a:t>DoS</a:t>
            </a:r>
            <a:r>
              <a:rPr lang="en-US" dirty="0"/>
              <a:t> (</a:t>
            </a:r>
            <a:r>
              <a:rPr lang="en-US" dirty="0" err="1"/>
              <a:t>APDoS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Large scale attacks using commercial equipment</a:t>
            </a:r>
          </a:p>
          <a:p>
            <a:pPr lvl="1"/>
            <a:r>
              <a:rPr lang="en-US" dirty="0"/>
              <a:t>Can simultaneously use multiple coordinated attack vectors</a:t>
            </a:r>
          </a:p>
          <a:p>
            <a:pPr lvl="2"/>
            <a:r>
              <a:rPr lang="en-US" dirty="0"/>
              <a:t>HTTP floods, injection attacks, </a:t>
            </a:r>
            <a:r>
              <a:rPr lang="en-US" dirty="0" err="1"/>
              <a:t>syn</a:t>
            </a:r>
            <a:r>
              <a:rPr lang="en-US" dirty="0"/>
              <a:t> floods,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Can affect multiple layers</a:t>
            </a:r>
          </a:p>
          <a:p>
            <a:pPr lvl="2"/>
            <a:r>
              <a:rPr lang="en-US" dirty="0"/>
              <a:t>Interfering with the associated networking equipment </a:t>
            </a:r>
            <a:br>
              <a:rPr lang="en-US" dirty="0"/>
            </a:br>
            <a:r>
              <a:rPr lang="en-US" dirty="0"/>
              <a:t>can affect other uses of that equipment</a:t>
            </a:r>
          </a:p>
          <a:p>
            <a:pPr lvl="1"/>
            <a:r>
              <a:rPr lang="en-US" dirty="0"/>
              <a:t>Typically explicit </a:t>
            </a:r>
            <a:r>
              <a:rPr lang="en-US" dirty="0" err="1"/>
              <a:t>motivitation</a:t>
            </a:r>
            <a:endParaRPr lang="en-US" dirty="0"/>
          </a:p>
          <a:p>
            <a:pPr lvl="2"/>
            <a:r>
              <a:rPr lang="en-US" dirty="0"/>
              <a:t>Nation-State warfare</a:t>
            </a:r>
          </a:p>
          <a:p>
            <a:pPr lvl="2"/>
            <a:r>
              <a:rPr lang="en-US" dirty="0"/>
              <a:t>Large financial gain</a:t>
            </a:r>
          </a:p>
          <a:p>
            <a:endParaRPr lang="en-US" dirty="0"/>
          </a:p>
        </p:txBody>
      </p:sp>
      <p:pic>
        <p:nvPicPr>
          <p:cNvPr id="8196" name="Picture 4" descr="https://blog.radware.com/wp-content/uploads/2016/02/5-ways-adc-improve-perform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857414"/>
            <a:ext cx="3268980" cy="22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245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5B25-766A-E74A-AF1D-41B6A4EA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Nmap</a:t>
            </a:r>
            <a:r>
              <a:rPr lang="en-US" dirty="0"/>
              <a:t> – The Network 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1E53-4C18-0C4E-9C51-B5D1D5044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4945"/>
          </a:xfrm>
        </p:spPr>
        <p:txBody>
          <a:bodyPr>
            <a:normAutofit/>
          </a:bodyPr>
          <a:lstStyle/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Scan IP address ranges</a:t>
            </a:r>
          </a:p>
          <a:p>
            <a:pPr lvl="1"/>
            <a:r>
              <a:rPr lang="en-US" dirty="0"/>
              <a:t>Scan and ID port ranges</a:t>
            </a:r>
          </a:p>
          <a:p>
            <a:pPr lvl="1"/>
            <a:r>
              <a:rPr lang="en-US" dirty="0"/>
              <a:t>Perform OS fingerprinting</a:t>
            </a:r>
          </a:p>
          <a:p>
            <a:pPr lvl="1"/>
            <a:r>
              <a:rPr lang="en-US" dirty="0"/>
              <a:t>Scriptable interactions with target (NSE)</a:t>
            </a:r>
          </a:p>
          <a:p>
            <a:pPr lvl="1"/>
            <a:r>
              <a:rPr lang="en-US" dirty="0"/>
              <a:t>Organization Unique Identifier Information (OUI)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Network auditing</a:t>
            </a:r>
          </a:p>
          <a:p>
            <a:pPr lvl="1"/>
            <a:r>
              <a:rPr lang="en-US" dirty="0"/>
              <a:t>Inventory mapping</a:t>
            </a:r>
          </a:p>
          <a:p>
            <a:pPr lvl="1"/>
            <a:r>
              <a:rPr lang="en-US" dirty="0"/>
              <a:t>Network response analysis</a:t>
            </a:r>
          </a:p>
          <a:p>
            <a:pPr lvl="1"/>
            <a:r>
              <a:rPr lang="en-US" dirty="0"/>
              <a:t>Identifying and abusing exploits</a:t>
            </a:r>
          </a:p>
          <a:p>
            <a:pPr lvl="1"/>
            <a:r>
              <a:rPr lang="en-US" dirty="0"/>
              <a:t>Connection and communication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F9B1F-B6FF-0344-8748-F86B48D4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67" y="3902149"/>
            <a:ext cx="3916560" cy="18358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63904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5B25-766A-E74A-AF1D-41B6A4EA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Nmap</a:t>
            </a:r>
            <a:r>
              <a:rPr lang="en-US" dirty="0"/>
              <a:t> – The Network 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1E53-4C18-0C4E-9C51-B5D1D504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</a:t>
            </a:r>
            <a:r>
              <a:rPr lang="en-US" dirty="0" err="1"/>
              <a:t>Nmap</a:t>
            </a:r>
            <a:endParaRPr lang="en-US" dirty="0"/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-y</a:t>
            </a:r>
          </a:p>
          <a:p>
            <a:r>
              <a:rPr lang="en-US" dirty="0"/>
              <a:t>Do some sample scans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147.64.32.6</a:t>
            </a:r>
          </a:p>
          <a:p>
            <a:pPr lvl="2"/>
            <a:r>
              <a:rPr lang="en-US" dirty="0"/>
              <a:t>Perform a basic</a:t>
            </a:r>
            <a:r>
              <a:rPr lang="en-US"/>
              <a:t>/default </a:t>
            </a:r>
            <a:r>
              <a:rPr lang="en-US" dirty="0"/>
              <a:t>scan on commonly used ports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147.64.242.100</a:t>
            </a:r>
          </a:p>
          <a:p>
            <a:pPr lvl="2"/>
            <a:r>
              <a:rPr lang="en-US" dirty="0"/>
              <a:t>Perform a ping scan (no port scan) – used to identify if a host responds</a:t>
            </a:r>
          </a:p>
          <a:p>
            <a:pPr lvl="2"/>
            <a:r>
              <a:rPr lang="en-US" dirty="0"/>
              <a:t>Can be customized to use traceroute or </a:t>
            </a:r>
            <a:r>
              <a:rPr lang="en-US" dirty="0" err="1"/>
              <a:t>Nmap</a:t>
            </a:r>
            <a:r>
              <a:rPr lang="en-US" dirty="0"/>
              <a:t> Scripting Engine (NSE)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 1-1024 147.64.242.101</a:t>
            </a:r>
          </a:p>
          <a:p>
            <a:pPr lvl="2"/>
            <a:r>
              <a:rPr lang="en-US" dirty="0"/>
              <a:t>Scan TCP ports 1-1024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-O 147.64.32.242</a:t>
            </a:r>
          </a:p>
          <a:p>
            <a:pPr lvl="2"/>
            <a:r>
              <a:rPr lang="en-US" dirty="0"/>
              <a:t>Perform OS fingerprinting; try to determine the guest OS!</a:t>
            </a:r>
          </a:p>
          <a:p>
            <a:pPr lvl="2"/>
            <a:r>
              <a:rPr lang="en-US" dirty="0"/>
              <a:t>Capital oh!</a:t>
            </a:r>
          </a:p>
        </p:txBody>
      </p:sp>
      <p:pic>
        <p:nvPicPr>
          <p:cNvPr id="5" name="Picture 2" descr="https://encrypted-tbn1.gstatic.com/images?q=tbn:ANd9GcQa0TJHn-soj3Kp-68fHvHF987Q66RUHwQRGun-iPalj45_xM6Y">
            <a:extLst>
              <a:ext uri="{FF2B5EF4-FFF2-40B4-BE49-F238E27FC236}">
                <a16:creationId xmlns:a16="http://schemas.microsoft.com/office/drawing/2014/main" id="{CE945E55-5F20-504A-BA36-07C42C1DF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88" y="4528223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FA4C3B-12CC-C34A-9496-A6725DAE5080}"/>
              </a:ext>
            </a:extLst>
          </p:cNvPr>
          <p:cNvSpPr/>
          <p:nvPr/>
        </p:nvSpPr>
        <p:spPr>
          <a:xfrm rot="453242">
            <a:off x="7259406" y="2350647"/>
            <a:ext cx="4400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man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!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301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Cache Poisoning</a:t>
            </a:r>
          </a:p>
          <a:p>
            <a:pPr lvl="1"/>
            <a:r>
              <a:rPr lang="en-US" dirty="0"/>
              <a:t>Injecting incorrect DNS data into a servers DNS cache</a:t>
            </a:r>
          </a:p>
          <a:p>
            <a:pPr lvl="1"/>
            <a:r>
              <a:rPr lang="en-US" dirty="0"/>
              <a:t>Causes DNS lookups to return incorrect address</a:t>
            </a:r>
          </a:p>
          <a:p>
            <a:pPr lvl="1"/>
            <a:r>
              <a:rPr lang="en-US" dirty="0"/>
              <a:t>Exploits flaws in DNS software</a:t>
            </a:r>
          </a:p>
          <a:p>
            <a:pPr lvl="1"/>
            <a:r>
              <a:rPr lang="en-US" dirty="0"/>
              <a:t>Provide incorrect authority information</a:t>
            </a:r>
          </a:p>
          <a:p>
            <a:pPr lvl="2"/>
            <a:r>
              <a:rPr lang="en-US" dirty="0"/>
              <a:t>If asked who provides service for a domain, return incorrect info</a:t>
            </a:r>
          </a:p>
          <a:p>
            <a:pPr lvl="2"/>
            <a:r>
              <a:rPr lang="en-US" dirty="0"/>
              <a:t>Redirect </a:t>
            </a:r>
            <a:r>
              <a:rPr lang="en-US" dirty="0" err="1"/>
              <a:t>nameserver</a:t>
            </a:r>
            <a:r>
              <a:rPr lang="en-US" dirty="0"/>
              <a:t> to attackers compromised </a:t>
            </a:r>
            <a:r>
              <a:rPr lang="en-US" dirty="0" err="1"/>
              <a:t>nameserver</a:t>
            </a:r>
            <a:endParaRPr lang="en-US" dirty="0"/>
          </a:p>
          <a:p>
            <a:pPr lvl="2"/>
            <a:r>
              <a:rPr lang="en-US" dirty="0"/>
              <a:t>Incorrect NS Records</a:t>
            </a:r>
          </a:p>
          <a:p>
            <a:pPr lvl="1"/>
            <a:r>
              <a:rPr lang="en-US" dirty="0"/>
              <a:t>Provide incorrect additional information</a:t>
            </a:r>
          </a:p>
          <a:p>
            <a:pPr lvl="2"/>
            <a:r>
              <a:rPr lang="en-US" dirty="0"/>
              <a:t>Return incorrect “helper” information</a:t>
            </a:r>
          </a:p>
          <a:p>
            <a:pPr lvl="2"/>
            <a:r>
              <a:rPr lang="en-US" dirty="0"/>
              <a:t>Incorrect “Additional section” in DIG command</a:t>
            </a:r>
          </a:p>
          <a:p>
            <a:pPr lvl="1"/>
            <a:r>
              <a:rPr lang="en-US" dirty="0"/>
              <a:t>Use of Secure DNS (DNSSEC) records to mitigate risks</a:t>
            </a:r>
          </a:p>
          <a:p>
            <a:pPr lvl="2"/>
            <a:r>
              <a:rPr lang="en-US" dirty="0"/>
              <a:t>Cryptographic digital signatures with trusted public key certificates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3081868"/>
            <a:ext cx="4400550" cy="2895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4071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System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OS’s are large and complex pieces of software</a:t>
            </a:r>
          </a:p>
          <a:p>
            <a:pPr lvl="1"/>
            <a:r>
              <a:rPr lang="en-US" dirty="0"/>
              <a:t>Potential for many bugs in such complex software</a:t>
            </a:r>
          </a:p>
          <a:p>
            <a:pPr lvl="1"/>
            <a:r>
              <a:rPr lang="en-US" dirty="0"/>
              <a:t>Opportunity for many different types of vulnerabilities</a:t>
            </a:r>
          </a:p>
          <a:p>
            <a:r>
              <a:rPr lang="en-US" dirty="0"/>
              <a:t>Unpatched systems can offer easy attack vectors</a:t>
            </a:r>
          </a:p>
          <a:p>
            <a:pPr lvl="1"/>
            <a:r>
              <a:rPr lang="en-US" dirty="0"/>
              <a:t>Patched vulnerabilities are often public</a:t>
            </a:r>
          </a:p>
          <a:p>
            <a:pPr lvl="1"/>
            <a:r>
              <a:rPr lang="en-US" dirty="0"/>
              <a:t>Known attacks may exist against specific unpatched software</a:t>
            </a:r>
          </a:p>
          <a:p>
            <a:r>
              <a:rPr lang="en-US" dirty="0"/>
              <a:t>Buffer overflows can cause systems to crash</a:t>
            </a:r>
          </a:p>
          <a:p>
            <a:pPr lvl="1"/>
            <a:r>
              <a:rPr lang="en-US" dirty="0"/>
              <a:t>Write data outside of a buffer’s allowed memory</a:t>
            </a:r>
          </a:p>
          <a:p>
            <a:r>
              <a:rPr lang="en-US" dirty="0"/>
              <a:t>Attacks to specific software</a:t>
            </a:r>
          </a:p>
          <a:p>
            <a:pPr lvl="1"/>
            <a:r>
              <a:rPr lang="en-US" dirty="0"/>
              <a:t>Exploit vulnerabilities in non-OS software</a:t>
            </a:r>
          </a:p>
          <a:p>
            <a:pPr lvl="1"/>
            <a:r>
              <a:rPr lang="en-US" dirty="0"/>
              <a:t>Applications running as root/administrator especially attractive</a:t>
            </a:r>
          </a:p>
        </p:txBody>
      </p:sp>
      <p:pic>
        <p:nvPicPr>
          <p:cNvPr id="10242" name="Picture 2" descr="http://cdn2-b.examiner.com/sites/default/files/styles/image_content_width/hash/41/c3/41c38b18fae04caf3b5c05387814880a.jpg?itok=Hg69gr5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777802"/>
            <a:ext cx="3670300" cy="21996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079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PHP/ASP/etc. programming vulnerabilities</a:t>
            </a:r>
          </a:p>
          <a:p>
            <a:pPr lvl="1"/>
            <a:r>
              <a:rPr lang="en-US" dirty="0"/>
              <a:t>Potential for bugs in code that runs server or on clients machine</a:t>
            </a:r>
          </a:p>
          <a:p>
            <a:r>
              <a:rPr lang="en-US" dirty="0"/>
              <a:t>Web server software vulnerabilities</a:t>
            </a:r>
          </a:p>
          <a:p>
            <a:pPr lvl="1"/>
            <a:r>
              <a:rPr lang="en-US" dirty="0"/>
              <a:t>Opportunity for exploits of Apache/IIS/etc. software</a:t>
            </a:r>
          </a:p>
          <a:p>
            <a:r>
              <a:rPr lang="en-US" dirty="0"/>
              <a:t>Database attack vulnerabilities</a:t>
            </a:r>
          </a:p>
          <a:p>
            <a:pPr lvl="1"/>
            <a:r>
              <a:rPr lang="en-US" dirty="0"/>
              <a:t>Potential to attack database through incorrect programming</a:t>
            </a:r>
          </a:p>
          <a:p>
            <a:r>
              <a:rPr lang="en-US" dirty="0"/>
              <a:t>Unencrypted communication</a:t>
            </a:r>
          </a:p>
          <a:p>
            <a:pPr lvl="1"/>
            <a:r>
              <a:rPr lang="en-US" dirty="0"/>
              <a:t>Clear-text passwords</a:t>
            </a:r>
          </a:p>
          <a:p>
            <a:pPr lvl="1"/>
            <a:r>
              <a:rPr lang="en-US" dirty="0"/>
              <a:t>Sensitive information</a:t>
            </a:r>
          </a:p>
        </p:txBody>
      </p:sp>
      <p:pic>
        <p:nvPicPr>
          <p:cNvPr id="11266" name="Picture 2" descr="http://beata.htpwebdesign.ca/instructor/slides/images/droptab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0" y="4235450"/>
            <a:ext cx="63436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856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Server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text authentication</a:t>
            </a:r>
          </a:p>
          <a:p>
            <a:r>
              <a:rPr lang="en-US" dirty="0"/>
              <a:t>Spam</a:t>
            </a:r>
          </a:p>
          <a:p>
            <a:r>
              <a:rPr lang="en-US" dirty="0"/>
              <a:t>Ease of address spoofing</a:t>
            </a:r>
          </a:p>
          <a:p>
            <a:pPr lvl="1"/>
            <a:r>
              <a:rPr lang="en-US" dirty="0"/>
              <a:t>Fake where email appears to come from</a:t>
            </a:r>
          </a:p>
          <a:p>
            <a:r>
              <a:rPr lang="en-US" dirty="0"/>
              <a:t>Open internet forwarders</a:t>
            </a:r>
          </a:p>
          <a:p>
            <a:pPr lvl="1"/>
            <a:r>
              <a:rPr lang="en-US" dirty="0"/>
              <a:t>Allow for easy anonymous email transmission</a:t>
            </a:r>
          </a:p>
          <a:p>
            <a:r>
              <a:rPr lang="en-US" dirty="0" err="1"/>
              <a:t>DoS</a:t>
            </a:r>
            <a:r>
              <a:rPr lang="en-US" dirty="0"/>
              <a:t> Attacks, E-Mail Bombs</a:t>
            </a:r>
          </a:p>
          <a:p>
            <a:pPr lvl="1"/>
            <a:r>
              <a:rPr lang="en-US" dirty="0"/>
              <a:t>Overwhelm email services with illegitimate email messages</a:t>
            </a:r>
          </a:p>
          <a:p>
            <a:r>
              <a:rPr lang="en-US" dirty="0"/>
              <a:t>Virus</a:t>
            </a:r>
          </a:p>
          <a:p>
            <a:pPr lvl="1"/>
            <a:r>
              <a:rPr lang="en-US" dirty="0"/>
              <a:t>Propagate nefarious applications throughout the world</a:t>
            </a:r>
          </a:p>
        </p:txBody>
      </p:sp>
      <p:pic>
        <p:nvPicPr>
          <p:cNvPr id="12290" name="Picture 2" descr="https://as.exeter.ac.uk/media/level1/academicserviceswebsite/it/images/sp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555" y="3935518"/>
            <a:ext cx="2143125" cy="2133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684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SMTP Commands and processes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92221"/>
          </a:xfrm>
        </p:spPr>
        <p:txBody>
          <a:bodyPr>
            <a:normAutofit/>
          </a:bodyPr>
          <a:lstStyle/>
          <a:p>
            <a:r>
              <a:rPr lang="en-US" dirty="0"/>
              <a:t>Sample SMTP Session:</a:t>
            </a:r>
          </a:p>
        </p:txBody>
      </p:sp>
      <p:pic>
        <p:nvPicPr>
          <p:cNvPr id="2050" name="Picture 2" descr="http://image.email.telegraph.co.uk/lib/fe991570766c027975/m/1/Em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89" y="3896914"/>
            <a:ext cx="1970116" cy="1648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1991" y="2143272"/>
            <a:ext cx="96765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[jpatalon@csci325-120 ~]$ 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telnet spamblock.edinboro.edu 25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Trying 147.64.32.99...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Connected to spamblock.edinboro.edu.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Escape character is '^]'.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220 barracuda.edinboro.edu ESMTP (8908a72cdf255605894d2e1a03ee284e)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HELO megastuff.biz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barracuda.edinboro.edu Hello csci325-125.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cs.edinboro.edu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[147.64.243.125], pleased to meet you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MAIL FROM: &lt;jpatalon@megastuff.biz&gt;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Sender &lt;jpatalon@megastuff.biz&gt; OK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RCPT TO: &lt;jpatalon@edinboro.edu&gt;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Recipient &lt;jpatalon@edinboro.edu&gt; OK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354 Start mail input; end with &lt;CRLF&gt;.&lt;CRLF&gt;</a:t>
            </a:r>
          </a:p>
          <a:p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From: bob@megastuff.biz</a:t>
            </a:r>
          </a:p>
          <a:p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To: junk@edinboro.edu</a:t>
            </a:r>
          </a:p>
          <a:p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Subject: test email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This is a test.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Ok: queued as EFB4511EE001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quit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221 barracuda.edinboro.edu Goodbye csci325-125.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cs.edinboro.edu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closing connection</a:t>
            </a:r>
          </a:p>
        </p:txBody>
      </p:sp>
    </p:spTree>
    <p:extLst>
      <p:ext uri="{BB962C8B-B14F-4D97-AF65-F5344CB8AC3E}">
        <p14:creationId xmlns:p14="http://schemas.microsoft.com/office/powerpoint/2010/main" val="34021412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Network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Encrypt transmitted data</a:t>
            </a:r>
          </a:p>
          <a:p>
            <a:pPr lvl="1"/>
            <a:r>
              <a:rPr lang="en-US" dirty="0"/>
              <a:t>SSH, SCP, SFTP</a:t>
            </a:r>
          </a:p>
          <a:p>
            <a:pPr lvl="1"/>
            <a:r>
              <a:rPr lang="en-US" dirty="0"/>
              <a:t>HTTPS/SSL</a:t>
            </a:r>
          </a:p>
          <a:p>
            <a:pPr lvl="1"/>
            <a:r>
              <a:rPr lang="en-US" dirty="0"/>
              <a:t>Encrypted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Establish trusted authorities</a:t>
            </a:r>
          </a:p>
          <a:p>
            <a:pPr lvl="1"/>
            <a:r>
              <a:rPr lang="en-US" dirty="0"/>
              <a:t>Certificate Authorities (CA) verify certificate holders</a:t>
            </a:r>
          </a:p>
          <a:p>
            <a:r>
              <a:rPr lang="en-US" dirty="0"/>
              <a:t>Create methods of establishing secure connections</a:t>
            </a:r>
          </a:p>
          <a:p>
            <a:pPr lvl="1"/>
            <a:r>
              <a:rPr lang="en-US" dirty="0"/>
              <a:t>Public Key Cryptography</a:t>
            </a:r>
          </a:p>
          <a:p>
            <a:pPr lvl="1"/>
            <a:r>
              <a:rPr lang="en-US" dirty="0" err="1"/>
              <a:t>Diffie</a:t>
            </a:r>
            <a:r>
              <a:rPr lang="en-US" dirty="0"/>
              <a:t>-Hellman Key Exchange</a:t>
            </a:r>
          </a:p>
          <a:p>
            <a:pPr lvl="1"/>
            <a:r>
              <a:rPr lang="en-US" dirty="0">
                <a:hlinkClick r:id="rId2"/>
              </a:rPr>
              <a:t>https://www.youtube.com/watch?v=YEBfamv-_do</a:t>
            </a:r>
            <a:endParaRPr lang="en-US" dirty="0"/>
          </a:p>
          <a:p>
            <a:pPr lvl="2"/>
            <a:r>
              <a:rPr lang="en-US" dirty="0"/>
              <a:t>8 minutes 37 seconds</a:t>
            </a:r>
          </a:p>
        </p:txBody>
      </p:sp>
      <p:pic>
        <p:nvPicPr>
          <p:cNvPr id="14338" name="Picture 2" descr="http://dm3.github.io/post_img/signed-certific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649066"/>
            <a:ext cx="3354705" cy="32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942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96A2-99CD-C742-B337-360655B4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33454-7B12-644C-AF4B-BAA0A6E40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Certificate Authority (CA) issues digital certificates</a:t>
            </a:r>
          </a:p>
          <a:p>
            <a:pPr lvl="1"/>
            <a:r>
              <a:rPr lang="en-US" dirty="0"/>
              <a:t>SSL Certificates for use on our websites</a:t>
            </a:r>
          </a:p>
          <a:p>
            <a:r>
              <a:rPr lang="en-US" dirty="0"/>
              <a:t>Devices (browsers) come with a list of trusted third-party CA’s</a:t>
            </a:r>
          </a:p>
          <a:p>
            <a:pPr lvl="1"/>
            <a:r>
              <a:rPr lang="en-US" dirty="0"/>
              <a:t>Because they are more trustworthy than me…</a:t>
            </a:r>
          </a:p>
          <a:p>
            <a:r>
              <a:rPr lang="en-US" dirty="0"/>
              <a:t>CA’s certify the ownership of the certificate</a:t>
            </a:r>
          </a:p>
          <a:p>
            <a:pPr lvl="1"/>
            <a:r>
              <a:rPr lang="en-US" dirty="0"/>
              <a:t>CA’s validate the legitimacy of the person or organization</a:t>
            </a:r>
          </a:p>
          <a:p>
            <a:pPr lvl="1"/>
            <a:r>
              <a:rPr lang="en-US" dirty="0"/>
              <a:t>CA’s can also revoke a certificate, if it has been compromised</a:t>
            </a:r>
          </a:p>
          <a:p>
            <a:r>
              <a:rPr lang="en-US" dirty="0"/>
              <a:t>When we create our own certificates, they are </a:t>
            </a:r>
            <a:r>
              <a:rPr lang="en-US" i="1" dirty="0"/>
              <a:t>self-signed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Our browser doesn’t automatically accept it, but we can manually override</a:t>
            </a:r>
          </a:p>
          <a:p>
            <a:pPr lvl="1"/>
            <a:r>
              <a:rPr lang="en-US" dirty="0"/>
              <a:t>We could potentially create our own CA, add it to the trusted list of our </a:t>
            </a:r>
            <a:br>
              <a:rPr lang="en-US" dirty="0"/>
            </a:br>
            <a:r>
              <a:rPr lang="en-US" dirty="0"/>
              <a:t>servers/clients, and issue our own trusted certificates, to encrypt network traffic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6D771-88FD-574D-8AC5-8D4CB48B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30" y="3830518"/>
            <a:ext cx="2146950" cy="2146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551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Network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168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Our ##.Megastuff.biz servers have network interfaces</a:t>
            </a:r>
            <a:br>
              <a:rPr lang="en-US" dirty="0"/>
            </a:br>
            <a:r>
              <a:rPr lang="en-US" dirty="0"/>
              <a:t>on two different networks!</a:t>
            </a:r>
          </a:p>
          <a:p>
            <a:pPr lvl="1"/>
            <a:r>
              <a:rPr lang="en-US" dirty="0"/>
              <a:t>Device eth0 &amp; eth1 – EUPCS Network</a:t>
            </a:r>
          </a:p>
          <a:p>
            <a:pPr lvl="2"/>
            <a:r>
              <a:rPr lang="en-US" dirty="0"/>
              <a:t>enp0s3 &amp; enp0s8 in picture</a:t>
            </a:r>
          </a:p>
          <a:p>
            <a:pPr lvl="1"/>
            <a:r>
              <a:rPr lang="en-US" dirty="0"/>
              <a:t>Device eth2 &amp; eth3</a:t>
            </a:r>
          </a:p>
          <a:p>
            <a:pPr lvl="2"/>
            <a:r>
              <a:rPr lang="en-US" dirty="0"/>
              <a:t>enp0s9 &amp; enp0s10 in picture</a:t>
            </a:r>
          </a:p>
          <a:p>
            <a:r>
              <a:rPr lang="en-US" dirty="0"/>
              <a:t>Our virtual network only exists within the hypervisor!</a:t>
            </a:r>
          </a:p>
          <a:p>
            <a:pPr lvl="1"/>
            <a:r>
              <a:rPr lang="en-US" dirty="0"/>
              <a:t>Only VM’s in this cluster can access the virtual switch!</a:t>
            </a:r>
          </a:p>
          <a:p>
            <a:r>
              <a:rPr lang="en-US" dirty="0"/>
              <a:t>We can use this separate virtual network for</a:t>
            </a:r>
            <a:br>
              <a:rPr lang="en-US" dirty="0"/>
            </a:br>
            <a:r>
              <a:rPr lang="en-US" dirty="0"/>
              <a:t>security, administration, backup, or other reasons!</a:t>
            </a:r>
          </a:p>
          <a:p>
            <a:r>
              <a:rPr lang="en-US" dirty="0"/>
              <a:t>This is network virtualization at the hypervisor layer</a:t>
            </a:r>
          </a:p>
          <a:p>
            <a:r>
              <a:rPr lang="en-US" dirty="0"/>
              <a:t>Logical vs. Physical</a:t>
            </a:r>
          </a:p>
          <a:p>
            <a:r>
              <a:rPr lang="en-US" dirty="0"/>
              <a:t>Multihoming – Connecting a device to more than one 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F74C6-F6FA-8E3B-0091-36B109D7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43" y="2099752"/>
            <a:ext cx="4021942" cy="3427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14827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Sockets Layer (SSL)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200" dirty="0"/>
              <a:t>Digital certificate’s issued by a Certificate Authority (CA)</a:t>
            </a:r>
          </a:p>
          <a:p>
            <a:pPr lvl="1"/>
            <a:r>
              <a:rPr lang="en-US" altLang="en-US" sz="1900" dirty="0"/>
              <a:t>Identifies an organization</a:t>
            </a:r>
          </a:p>
          <a:p>
            <a:pPr lvl="1"/>
            <a:r>
              <a:rPr lang="en-US" altLang="en-US" sz="1900" dirty="0"/>
              <a:t>CA most often a third party (e-commerce)</a:t>
            </a:r>
          </a:p>
          <a:p>
            <a:r>
              <a:rPr lang="en-US" altLang="en-US" sz="2200" dirty="0"/>
              <a:t>Public Key Infrastructure (PKI)</a:t>
            </a:r>
          </a:p>
          <a:p>
            <a:pPr lvl="1"/>
            <a:r>
              <a:rPr lang="en-US" altLang="en-US" sz="1900" dirty="0"/>
              <a:t>Defines the system of certificates and authorities</a:t>
            </a:r>
          </a:p>
          <a:p>
            <a:r>
              <a:rPr lang="en-US" altLang="en-US" dirty="0"/>
              <a:t>Public key cryptography depends on two keys</a:t>
            </a:r>
          </a:p>
          <a:p>
            <a:pPr lvl="1"/>
            <a:r>
              <a:rPr lang="en-US" altLang="en-US" dirty="0"/>
              <a:t>Public key</a:t>
            </a:r>
          </a:p>
          <a:p>
            <a:pPr lvl="2"/>
            <a:r>
              <a:rPr lang="en-US" altLang="en-US" sz="1600" dirty="0"/>
              <a:t>Shared with everyone</a:t>
            </a:r>
          </a:p>
          <a:p>
            <a:pPr lvl="2"/>
            <a:r>
              <a:rPr lang="en-US" altLang="en-US" sz="1600" dirty="0"/>
              <a:t>Used to encrypt data to sent to a server</a:t>
            </a:r>
          </a:p>
          <a:p>
            <a:pPr lvl="2"/>
            <a:r>
              <a:rPr lang="en-US" altLang="en-US" sz="1600" dirty="0"/>
              <a:t>Client encrypts session key (clients private key) with message</a:t>
            </a:r>
          </a:p>
          <a:p>
            <a:pPr lvl="1"/>
            <a:r>
              <a:rPr lang="en-US" altLang="en-US" dirty="0"/>
              <a:t>Private key – kept by owner of the public key</a:t>
            </a:r>
          </a:p>
          <a:p>
            <a:pPr lvl="2"/>
            <a:r>
              <a:rPr lang="en-US" altLang="en-US" sz="1600" dirty="0"/>
              <a:t>needed to decrypt the data</a:t>
            </a:r>
          </a:p>
        </p:txBody>
      </p:sp>
      <p:pic>
        <p:nvPicPr>
          <p:cNvPr id="13314" name="Picture 2" descr="http://www.safouh.com/wp-content/uploads/2014/11/ss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38" y="3248025"/>
            <a:ext cx="2729442" cy="27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109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HTTPS Session – Session Key</a:t>
            </a:r>
          </a:p>
        </p:txBody>
      </p:sp>
      <p:pic>
        <p:nvPicPr>
          <p:cNvPr id="15362" name="Picture 2" descr="http://www.extremetech.com/wp-content/uploads/2015/03/img_ssl_how_it_work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11" y="1847639"/>
            <a:ext cx="8921538" cy="43531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894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SSH Tunnels are secure and encrypted between endpoints!</a:t>
            </a:r>
          </a:p>
          <a:p>
            <a:pPr lvl="1"/>
            <a:r>
              <a:rPr lang="en-US" dirty="0"/>
              <a:t>Unencrypted (or encrypted) traffic can be routed through encrypted SSH connection</a:t>
            </a:r>
          </a:p>
          <a:p>
            <a:r>
              <a:rPr lang="en-US" dirty="0"/>
              <a:t>Local Port Forwarding</a:t>
            </a:r>
          </a:p>
          <a:p>
            <a:pPr lvl="1"/>
            <a:r>
              <a:rPr lang="en-US" dirty="0"/>
              <a:t>Good for specific services (RDP, POP3,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SOCKS (Dynamic) Proxy</a:t>
            </a:r>
          </a:p>
          <a:p>
            <a:pPr lvl="1"/>
            <a:r>
              <a:rPr lang="en-US" dirty="0"/>
              <a:t>Good for web traffic</a:t>
            </a:r>
          </a:p>
          <a:p>
            <a:r>
              <a:rPr lang="en-US" dirty="0"/>
              <a:t>Reverse SSH Tunnel</a:t>
            </a:r>
          </a:p>
          <a:p>
            <a:pPr lvl="1"/>
            <a:r>
              <a:rPr lang="en-US" dirty="0"/>
              <a:t>Initiate connection from inside secure location</a:t>
            </a:r>
          </a:p>
          <a:p>
            <a:pPr lvl="1"/>
            <a:r>
              <a:rPr lang="en-US" dirty="0"/>
              <a:t>Provide access otherwise not possible</a:t>
            </a:r>
          </a:p>
        </p:txBody>
      </p:sp>
      <p:pic>
        <p:nvPicPr>
          <p:cNvPr id="16386" name="Picture 2" descr="http://www.blogcdn.com/www.engadget.com/media/2006/03/ssh-tunnel-diagram-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0" y="3500967"/>
            <a:ext cx="4038600" cy="24765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075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give users the necessary account privileges</a:t>
            </a:r>
          </a:p>
          <a:p>
            <a:pPr lvl="1"/>
            <a:r>
              <a:rPr lang="en-US" dirty="0"/>
              <a:t>Performing routine tasks as a root/admin user can create vulnerabilities!</a:t>
            </a:r>
          </a:p>
          <a:p>
            <a:r>
              <a:rPr lang="en-US" dirty="0"/>
              <a:t>Only install necessary software for server operation on servers</a:t>
            </a:r>
          </a:p>
          <a:p>
            <a:pPr lvl="1"/>
            <a:r>
              <a:rPr lang="en-US" dirty="0"/>
              <a:t>Most servers don’t need Adobe Flash or spreadsheet software</a:t>
            </a:r>
          </a:p>
          <a:p>
            <a:r>
              <a:rPr lang="en-US" dirty="0"/>
              <a:t>Review all services running on a server</a:t>
            </a:r>
          </a:p>
          <a:p>
            <a:pPr lvl="1"/>
            <a:r>
              <a:rPr lang="en-US" dirty="0"/>
              <a:t>Disable unnecessary services</a:t>
            </a:r>
          </a:p>
          <a:p>
            <a:pPr lvl="1"/>
            <a:r>
              <a:rPr lang="en-US" dirty="0"/>
              <a:t>Secure any necessary services</a:t>
            </a:r>
          </a:p>
          <a:p>
            <a:pPr lvl="2"/>
            <a:r>
              <a:rPr lang="en-US" dirty="0"/>
              <a:t>Disable open email forwarding or DNS resolution </a:t>
            </a:r>
          </a:p>
          <a:p>
            <a:r>
              <a:rPr lang="en-US" dirty="0"/>
              <a:t>Enforce auditing where appropriate</a:t>
            </a:r>
          </a:p>
          <a:p>
            <a:pPr lvl="1"/>
            <a:r>
              <a:rPr lang="en-US" dirty="0"/>
              <a:t>Keep logs of user actions and connections</a:t>
            </a:r>
          </a:p>
          <a:p>
            <a:pPr lvl="1"/>
            <a:r>
              <a:rPr lang="en-US" dirty="0"/>
              <a:t>Make use of remote logging facilities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3167593"/>
            <a:ext cx="2819400" cy="2809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6781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Regularly audit running services and file permissions</a:t>
            </a:r>
          </a:p>
          <a:p>
            <a:r>
              <a:rPr lang="en-US" dirty="0"/>
              <a:t>Perform vulnerability or penetration testing on your own systems</a:t>
            </a:r>
          </a:p>
          <a:p>
            <a:pPr lvl="1"/>
            <a:r>
              <a:rPr lang="en-US" dirty="0"/>
              <a:t>Find any issues before attackers can</a:t>
            </a:r>
          </a:p>
          <a:p>
            <a:r>
              <a:rPr lang="en-US" dirty="0"/>
              <a:t>Disable insecure services</a:t>
            </a:r>
          </a:p>
          <a:p>
            <a:pPr lvl="1"/>
            <a:r>
              <a:rPr lang="en-US" dirty="0"/>
              <a:t>Replace with more secure software</a:t>
            </a:r>
          </a:p>
          <a:p>
            <a:pPr lvl="1"/>
            <a:r>
              <a:rPr lang="en-US" dirty="0"/>
              <a:t>May be hard in large organizations with legacy systems</a:t>
            </a:r>
          </a:p>
          <a:p>
            <a:r>
              <a:rPr lang="en-US" dirty="0"/>
              <a:t>Use secure/encrypted version of services</a:t>
            </a:r>
          </a:p>
          <a:p>
            <a:pPr lvl="1"/>
            <a:r>
              <a:rPr lang="en-US" dirty="0"/>
              <a:t>HTTP </a:t>
            </a:r>
            <a:r>
              <a:rPr lang="en-US" dirty="0">
                <a:sym typeface="Wingdings" panose="05000000000000000000" pitchFamily="2" charset="2"/>
              </a:rPr>
              <a:t> HTTPS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Telnet  SSH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FTP  SCP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Force secure POP3/IMAP type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3167593"/>
            <a:ext cx="2819400" cy="2809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8988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2666"/>
          </a:xfrm>
        </p:spPr>
        <p:txBody>
          <a:bodyPr>
            <a:normAutofit/>
          </a:bodyPr>
          <a:lstStyle/>
          <a:p>
            <a:r>
              <a:rPr lang="en-US" dirty="0"/>
              <a:t>System Configuration</a:t>
            </a:r>
          </a:p>
          <a:p>
            <a:pPr lvl="1"/>
            <a:r>
              <a:rPr lang="en-US" dirty="0"/>
              <a:t>Limit disk space one user or application can use</a:t>
            </a:r>
          </a:p>
          <a:p>
            <a:pPr lvl="2"/>
            <a:r>
              <a:rPr lang="en-US" dirty="0"/>
              <a:t>Impose storage quotas, separate disk partitions</a:t>
            </a:r>
          </a:p>
          <a:p>
            <a:pPr lvl="1"/>
            <a:r>
              <a:rPr lang="en-US" dirty="0"/>
              <a:t>Limit CPU/RAM resources one user or application can use</a:t>
            </a:r>
          </a:p>
          <a:p>
            <a:pPr lvl="1"/>
            <a:r>
              <a:rPr lang="en-US" dirty="0"/>
              <a:t>Limit data that a user or application can access</a:t>
            </a:r>
          </a:p>
          <a:p>
            <a:pPr lvl="1"/>
            <a:r>
              <a:rPr lang="en-US" dirty="0"/>
              <a:t>Disable unnecessary features</a:t>
            </a:r>
          </a:p>
          <a:p>
            <a:pPr lvl="1"/>
            <a:r>
              <a:rPr lang="en-US" dirty="0"/>
              <a:t>Enforce user and group security</a:t>
            </a:r>
          </a:p>
          <a:p>
            <a:pPr lvl="1"/>
            <a:r>
              <a:rPr lang="en-US" dirty="0"/>
              <a:t>Disable world/anonymous/everybody access</a:t>
            </a:r>
          </a:p>
          <a:p>
            <a:pPr lvl="2"/>
            <a:r>
              <a:rPr lang="en-US" dirty="0"/>
              <a:t>Only where appropriate!</a:t>
            </a:r>
          </a:p>
          <a:p>
            <a:pPr lvl="2"/>
            <a:r>
              <a:rPr lang="en-US" dirty="0"/>
              <a:t>Many built-in functions may rely on such access!</a:t>
            </a:r>
          </a:p>
          <a:p>
            <a:pPr lvl="1"/>
            <a:r>
              <a:rPr lang="en-US" dirty="0"/>
              <a:t>Secure web directories</a:t>
            </a:r>
          </a:p>
          <a:p>
            <a:pPr lvl="2"/>
            <a:r>
              <a:rPr lang="en-US" dirty="0"/>
              <a:t>Web folders should only be readable by web services</a:t>
            </a:r>
          </a:p>
          <a:p>
            <a:pPr lvl="2"/>
            <a:r>
              <a:rPr lang="en-US" dirty="0"/>
              <a:t>Potentially only allow users from specific IP address, or deny specific IP addresses</a:t>
            </a:r>
          </a:p>
          <a:p>
            <a:pPr lvl="1"/>
            <a:r>
              <a:rPr lang="en-US" dirty="0"/>
              <a:t>Implement username/password login where appropriate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3167593"/>
            <a:ext cx="2819400" cy="2809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3329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One-Way Hash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1939"/>
          </a:xfrm>
        </p:spPr>
        <p:txBody>
          <a:bodyPr>
            <a:normAutofit/>
          </a:bodyPr>
          <a:lstStyle/>
          <a:p>
            <a:r>
              <a:rPr lang="en-US" dirty="0"/>
              <a:t>A One-Way Hash is a function that takes a variable length input string, and returns a fixed length output string</a:t>
            </a:r>
          </a:p>
          <a:p>
            <a:pPr lvl="1"/>
            <a:r>
              <a:rPr lang="en-US" dirty="0"/>
              <a:t>Two input strings should not be able to produce the same output hash</a:t>
            </a:r>
          </a:p>
          <a:p>
            <a:pPr lvl="1"/>
            <a:r>
              <a:rPr lang="en-US" dirty="0"/>
              <a:t>Process should be difficult to reverse</a:t>
            </a:r>
          </a:p>
          <a:p>
            <a:pPr lvl="1"/>
            <a:r>
              <a:rPr lang="en-US" dirty="0"/>
              <a:t>A minor change in input should create significant change in output</a:t>
            </a:r>
          </a:p>
          <a:p>
            <a:pPr lvl="1"/>
            <a:r>
              <a:rPr lang="en-US" dirty="0"/>
              <a:t>Sometimes called message digest or fingerprint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MD4 &amp; MD5 (Message Digest)</a:t>
            </a:r>
          </a:p>
          <a:p>
            <a:pPr lvl="2"/>
            <a:r>
              <a:rPr lang="en-US" dirty="0"/>
              <a:t>128-bit hash values</a:t>
            </a:r>
          </a:p>
          <a:p>
            <a:pPr lvl="1"/>
            <a:r>
              <a:rPr lang="en-US" dirty="0"/>
              <a:t>SHA (Secure Hash Algorithm)</a:t>
            </a:r>
          </a:p>
          <a:p>
            <a:pPr lvl="2"/>
            <a:r>
              <a:rPr lang="en-US" dirty="0"/>
              <a:t>160-bit hash values; </a:t>
            </a:r>
            <a:r>
              <a:rPr lang="en-US"/>
              <a:t>generally accepted algorithm</a:t>
            </a:r>
            <a:endParaRPr lang="en-US" dirty="0"/>
          </a:p>
          <a:p>
            <a:pPr lvl="1"/>
            <a:r>
              <a:rPr lang="en-US" dirty="0"/>
              <a:t>SHA256/512</a:t>
            </a:r>
          </a:p>
          <a:p>
            <a:pPr lvl="2"/>
            <a:r>
              <a:rPr lang="en-US" dirty="0"/>
              <a:t>256/512-bit hash values</a:t>
            </a:r>
          </a:p>
        </p:txBody>
      </p:sp>
      <p:pic>
        <p:nvPicPr>
          <p:cNvPr id="1026" name="Picture 2" descr="http://onewayinn.net/images/topimage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r="21876"/>
          <a:stretch/>
        </p:blipFill>
        <p:spPr bwMode="auto">
          <a:xfrm>
            <a:off x="6099243" y="4658302"/>
            <a:ext cx="535021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829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0766"/>
          </a:xfrm>
        </p:spPr>
        <p:txBody>
          <a:bodyPr/>
          <a:lstStyle/>
          <a:p>
            <a:r>
              <a:rPr lang="en-US" dirty="0"/>
              <a:t>Make things easily repeatable</a:t>
            </a:r>
          </a:p>
          <a:p>
            <a:r>
              <a:rPr lang="en-US" dirty="0"/>
              <a:t>Use commands and comments to make an actual script!</a:t>
            </a:r>
          </a:p>
          <a:p>
            <a:r>
              <a:rPr lang="en-US" dirty="0"/>
              <a:t>Test things</a:t>
            </a:r>
          </a:p>
          <a:p>
            <a:r>
              <a:rPr lang="en-US" dirty="0"/>
              <a:t>Automate testing?!</a:t>
            </a:r>
          </a:p>
          <a:p>
            <a:r>
              <a:rPr lang="en-US" dirty="0"/>
              <a:t>Example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Image result for docu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2711450"/>
            <a:ext cx="30480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77" y="2711450"/>
            <a:ext cx="3826135" cy="3519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40554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Life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191"/>
          </a:xfrm>
        </p:spPr>
        <p:txBody>
          <a:bodyPr>
            <a:normAutofit/>
          </a:bodyPr>
          <a:lstStyle/>
          <a:p>
            <a:r>
              <a:rPr lang="en-US" dirty="0"/>
              <a:t>A method of breaking down the development of a new system into a logical set of stages, each of which are involved with specific tasks.</a:t>
            </a:r>
          </a:p>
          <a:p>
            <a:r>
              <a:rPr lang="en-US" dirty="0"/>
              <a:t>The SLC consists of the following stages: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Investigation and analysis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Implementation</a:t>
            </a:r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Evaluation</a:t>
            </a:r>
          </a:p>
          <a:p>
            <a:pPr lvl="1"/>
            <a:r>
              <a:rPr lang="en-US" dirty="0"/>
              <a:t>Maintenance</a:t>
            </a:r>
          </a:p>
          <a:p>
            <a:endParaRPr lang="en-US" dirty="0"/>
          </a:p>
        </p:txBody>
      </p:sp>
      <p:pic>
        <p:nvPicPr>
          <p:cNvPr id="2052" name="Picture 4" descr="s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55" y="2513012"/>
            <a:ext cx="3571875" cy="36385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847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11 Checklist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8364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AWStats</a:t>
            </a:r>
            <a:r>
              <a:rPr lang="en-US" dirty="0"/>
              <a:t> should be installed and have:</a:t>
            </a:r>
          </a:p>
          <a:p>
            <a:pPr lvl="1"/>
            <a:r>
              <a:rPr lang="en-US" dirty="0" err="1"/>
              <a:t>Config</a:t>
            </a:r>
            <a:r>
              <a:rPr lang="en-US" dirty="0"/>
              <a:t> file at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httpd</a:t>
            </a:r>
            <a:r>
              <a:rPr lang="en-US" dirty="0"/>
              <a:t>/</a:t>
            </a:r>
            <a:r>
              <a:rPr lang="en-US" dirty="0" err="1"/>
              <a:t>conf.d</a:t>
            </a:r>
            <a:r>
              <a:rPr lang="en-US" dirty="0"/>
              <a:t>/</a:t>
            </a:r>
            <a:r>
              <a:rPr lang="en-US" dirty="0" err="1"/>
              <a:t>awstats.conf</a:t>
            </a:r>
            <a:endParaRPr lang="en-US" dirty="0"/>
          </a:p>
          <a:p>
            <a:pPr lvl="1"/>
            <a:r>
              <a:rPr lang="en-US" dirty="0" err="1"/>
              <a:t>Crontab</a:t>
            </a:r>
            <a:r>
              <a:rPr lang="en-US" dirty="0"/>
              <a:t> entry for root user</a:t>
            </a:r>
          </a:p>
          <a:p>
            <a:pPr lvl="1"/>
            <a:r>
              <a:rPr lang="en-US" dirty="0"/>
              <a:t>Responds to webpage requests</a:t>
            </a:r>
          </a:p>
          <a:p>
            <a:r>
              <a:rPr lang="en-US" dirty="0"/>
              <a:t>Read assignment 11 and run assignment 11 check script</a:t>
            </a:r>
          </a:p>
          <a:p>
            <a:pPr lvl="1"/>
            <a:r>
              <a:rPr lang="en-US" dirty="0">
                <a:hlinkClick r:id="rId2"/>
              </a:rPr>
              <a:t>https://jpatalon.cs.edinboro.edu/ecsc325/Assignment%2011.pdf</a:t>
            </a:r>
            <a:endParaRPr lang="en-US" dirty="0"/>
          </a:p>
          <a:p>
            <a:pPr lvl="1"/>
            <a:r>
              <a:rPr lang="en-US" u="sng" dirty="0">
                <a:hlinkClick r:id="rId3"/>
              </a:rPr>
              <a:t>https://jpatalon.cs.edinboro.edu/ecsc325/classfiles/assignment11check.sh</a:t>
            </a:r>
            <a:endParaRPr lang="en-US" dirty="0"/>
          </a:p>
          <a:p>
            <a:pPr lvl="1"/>
            <a:r>
              <a:rPr lang="en-US" dirty="0"/>
              <a:t>Don’t forget to set script executable before running!</a:t>
            </a:r>
          </a:p>
          <a:p>
            <a:pPr lvl="1"/>
            <a:r>
              <a:rPr lang="en-US" dirty="0"/>
              <a:t>Documentation!</a:t>
            </a:r>
          </a:p>
          <a:p>
            <a:r>
              <a:rPr lang="en-US" dirty="0"/>
              <a:t>Parts of this assignment - 45 Points</a:t>
            </a:r>
          </a:p>
          <a:p>
            <a:pPr lvl="1"/>
            <a:r>
              <a:rPr lang="en-US" dirty="0" err="1"/>
              <a:t>AWStats</a:t>
            </a:r>
            <a:r>
              <a:rPr lang="en-US" dirty="0"/>
              <a:t> </a:t>
            </a:r>
            <a:r>
              <a:rPr lang="en-US" dirty="0" err="1"/>
              <a:t>configs</a:t>
            </a:r>
            <a:endParaRPr lang="en-US" dirty="0"/>
          </a:p>
          <a:p>
            <a:pPr lvl="1"/>
            <a:r>
              <a:rPr lang="en-US" dirty="0"/>
              <a:t>Backups of web files and WordPress database</a:t>
            </a:r>
          </a:p>
          <a:p>
            <a:pPr lvl="1"/>
            <a:r>
              <a:rPr lang="en-US" dirty="0"/>
              <a:t>MariaDB configuration optimization updates</a:t>
            </a:r>
          </a:p>
          <a:p>
            <a:pPr lvl="1"/>
            <a:r>
              <a:rPr lang="en-US" dirty="0"/>
              <a:t>System updates and reboot!</a:t>
            </a:r>
          </a:p>
        </p:txBody>
      </p:sp>
      <p:pic>
        <p:nvPicPr>
          <p:cNvPr id="15362" name="Picture 2" descr="http://www.afj.org/wp-content/uploads/2015/10/check_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3857414"/>
            <a:ext cx="24574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3741">
            <a:off x="8189115" y="2187401"/>
            <a:ext cx="36320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Info for assignment on </a:t>
            </a:r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last</a:t>
            </a:r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weeks slides!</a:t>
            </a:r>
          </a:p>
        </p:txBody>
      </p:sp>
    </p:spTree>
    <p:extLst>
      <p:ext uri="{BB962C8B-B14F-4D97-AF65-F5344CB8AC3E}">
        <p14:creationId xmlns:p14="http://schemas.microsoft.com/office/powerpoint/2010/main" val="15975957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</TotalTime>
  <Words>8346</Words>
  <Application>Microsoft Macintosh PowerPoint</Application>
  <PresentationFormat>Widescreen</PresentationFormat>
  <Paragraphs>1122</Paragraphs>
  <Slides>105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Calibri</vt:lpstr>
      <vt:lpstr>Calibri Light</vt:lpstr>
      <vt:lpstr>Courier New</vt:lpstr>
      <vt:lpstr>Times New Roman</vt:lpstr>
      <vt:lpstr>Wingdings</vt:lpstr>
      <vt:lpstr>Retrospect</vt:lpstr>
      <vt:lpstr>ECSC 325.200 Web Server Administration</vt:lpstr>
      <vt:lpstr>Objectives</vt:lpstr>
      <vt:lpstr>Weekly Info</vt:lpstr>
      <vt:lpstr>Recap and Review</vt:lpstr>
      <vt:lpstr>Objectives</vt:lpstr>
      <vt:lpstr>Semester Grades Review</vt:lpstr>
      <vt:lpstr>Assignment 10 Review</vt:lpstr>
      <vt:lpstr>Assignment 10 Review</vt:lpstr>
      <vt:lpstr>Multiple Network Configurations</vt:lpstr>
      <vt:lpstr>Virtual Network Configurations</vt:lpstr>
      <vt:lpstr>File Systems</vt:lpstr>
      <vt:lpstr>File Systems</vt:lpstr>
      <vt:lpstr>File Systems</vt:lpstr>
      <vt:lpstr>Intro to Amazon Web Services</vt:lpstr>
      <vt:lpstr>Intro to Amazon Web Services</vt:lpstr>
      <vt:lpstr>Intro to Amazon Web Services</vt:lpstr>
      <vt:lpstr>Intro to Amazon Web Services</vt:lpstr>
      <vt:lpstr>Intro to Amazon Web Services</vt:lpstr>
      <vt:lpstr>DevOPS</vt:lpstr>
      <vt:lpstr>Data Center Quick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Center Quick Info</vt:lpstr>
      <vt:lpstr>Data Center Quick Info</vt:lpstr>
      <vt:lpstr>Data Center Quick Info</vt:lpstr>
      <vt:lpstr>Data Center Infrastructure</vt:lpstr>
      <vt:lpstr>3-Tier Architecture</vt:lpstr>
      <vt:lpstr>Hyper-Converged Infrastructure</vt:lpstr>
      <vt:lpstr>Monitoring Operating Systems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IPTables Examples - WWW</vt:lpstr>
      <vt:lpstr>IPTables Examples - SSH</vt:lpstr>
      <vt:lpstr>IPTables Example – Filter Table/Input Chain</vt:lpstr>
      <vt:lpstr>Firewall Configurations</vt:lpstr>
      <vt:lpstr>Firewall Configurations</vt:lpstr>
      <vt:lpstr>Firewall Configurations</vt:lpstr>
      <vt:lpstr>Firewall Configurations</vt:lpstr>
      <vt:lpstr>Firewall Configurations</vt:lpstr>
      <vt:lpstr>Web Browser SOCKS Proxy Config</vt:lpstr>
      <vt:lpstr>Web Browser SOCKS Proxy Config</vt:lpstr>
      <vt:lpstr>Web Browser SOCKS Proxy Config</vt:lpstr>
      <vt:lpstr>Web Browser SOCKS Proxy Config</vt:lpstr>
      <vt:lpstr>Web Browser SOCKS Proxy Config</vt:lpstr>
      <vt:lpstr>ECSC 325.200 Web Server Administration</vt:lpstr>
      <vt:lpstr>E-Mail System Terminology</vt:lpstr>
      <vt:lpstr>E-Mail Protocols</vt:lpstr>
      <vt:lpstr>E-Mail Protocols</vt:lpstr>
      <vt:lpstr>File Systems</vt:lpstr>
      <vt:lpstr>File Systems</vt:lpstr>
      <vt:lpstr>File Systems</vt:lpstr>
      <vt:lpstr>Distributed File Systems (DFS)</vt:lpstr>
      <vt:lpstr>File Systems</vt:lpstr>
      <vt:lpstr>Threats and Vulnerabilities</vt:lpstr>
      <vt:lpstr>Threats and Vulnerabilities</vt:lpstr>
      <vt:lpstr>Network Security</vt:lpstr>
      <vt:lpstr>Network Security</vt:lpstr>
      <vt:lpstr>Network Security</vt:lpstr>
      <vt:lpstr>Network Security</vt:lpstr>
      <vt:lpstr>Network Security</vt:lpstr>
      <vt:lpstr>Network Security</vt:lpstr>
      <vt:lpstr>Network Security</vt:lpstr>
      <vt:lpstr>Network Security</vt:lpstr>
      <vt:lpstr>Nmap – The Network Mapper</vt:lpstr>
      <vt:lpstr>Nmap – The Network Mapper</vt:lpstr>
      <vt:lpstr>DNS Security</vt:lpstr>
      <vt:lpstr>Operating System Security</vt:lpstr>
      <vt:lpstr>Web Server Vulnerabilities</vt:lpstr>
      <vt:lpstr>E-Mail Server Vulnerabilities</vt:lpstr>
      <vt:lpstr>SMTP Commands and processes</vt:lpstr>
      <vt:lpstr>Securing Network Services</vt:lpstr>
      <vt:lpstr>Certificate Authority</vt:lpstr>
      <vt:lpstr>Secure Sockets Layer (SSL)</vt:lpstr>
      <vt:lpstr>Establish HTTPS Session – Session Key</vt:lpstr>
      <vt:lpstr>SSH Tunnels</vt:lpstr>
      <vt:lpstr>System Security – Best Practices</vt:lpstr>
      <vt:lpstr>System Security – Best Practices</vt:lpstr>
      <vt:lpstr>System Security – Best Practices</vt:lpstr>
      <vt:lpstr>One-Way Hash</vt:lpstr>
      <vt:lpstr>Documentation</vt:lpstr>
      <vt:lpstr>System Life Cycle</vt:lpstr>
      <vt:lpstr>Assignment 11 Checklist</vt:lpstr>
      <vt:lpstr>Assignment 12 Checklist</vt:lpstr>
      <vt:lpstr>Virtual Machine Info</vt:lpstr>
      <vt:lpstr>Virtual Hosts</vt:lpstr>
      <vt:lpstr>Linux Commands</vt:lpstr>
      <vt:lpstr>Key Terms and Items</vt:lpstr>
      <vt:lpstr>For 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Jason Patalon</cp:lastModifiedBy>
  <cp:revision>7</cp:revision>
  <dcterms:created xsi:type="dcterms:W3CDTF">2016-03-20T20:50:28Z</dcterms:created>
  <dcterms:modified xsi:type="dcterms:W3CDTF">2025-04-04T00:59:23Z</dcterms:modified>
</cp:coreProperties>
</file>